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4"/>
  </p:handoutMasterIdLst>
  <p:sldIdLst>
    <p:sldId id="264" r:id="rId5"/>
    <p:sldId id="256" r:id="rId6"/>
    <p:sldId id="257" r:id="rId7"/>
    <p:sldId id="258" r:id="rId8"/>
    <p:sldId id="259" r:id="rId9"/>
    <p:sldId id="263" r:id="rId10"/>
    <p:sldId id="262" r:id="rId11"/>
    <p:sldId id="261" r:id="rId12"/>
    <p:sldId id="260" r:id="rId13"/>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AC0A"/>
    <a:srgbClr val="D9D9D9"/>
    <a:srgbClr val="0EAE02"/>
    <a:srgbClr val="ABFDA9"/>
    <a:srgbClr val="2CF927"/>
    <a:srgbClr val="FF3300"/>
    <a:srgbClr val="19FF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4BCCE8-489E-4FE9-90BE-4F5946F27777}" v="1" dt="2019-10-31T14:34:57.2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9" d="100"/>
          <a:sy n="59" d="100"/>
        </p:scale>
        <p:origin x="964" y="5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186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in Christie" userId="47d87a54-8fdc-4917-81f0-f37f16bfbd56" providerId="ADAL" clId="{E72C936D-1CDD-41D7-BD22-50629A11300A}"/>
    <pc:docChg chg="undo modSld">
      <pc:chgData name="Robin Christie" userId="47d87a54-8fdc-4917-81f0-f37f16bfbd56" providerId="ADAL" clId="{E72C936D-1CDD-41D7-BD22-50629A11300A}" dt="2019-10-30T15:20:46.909" v="9" actId="123"/>
      <pc:docMkLst>
        <pc:docMk/>
      </pc:docMkLst>
      <pc:sldChg chg="modSp">
        <pc:chgData name="Robin Christie" userId="47d87a54-8fdc-4917-81f0-f37f16bfbd56" providerId="ADAL" clId="{E72C936D-1CDD-41D7-BD22-50629A11300A}" dt="2019-10-30T15:20:46.909" v="9" actId="123"/>
        <pc:sldMkLst>
          <pc:docMk/>
          <pc:sldMk cId="1042596001" sldId="260"/>
        </pc:sldMkLst>
        <pc:spChg chg="mod">
          <ac:chgData name="Robin Christie" userId="47d87a54-8fdc-4917-81f0-f37f16bfbd56" providerId="ADAL" clId="{E72C936D-1CDD-41D7-BD22-50629A11300A}" dt="2019-10-30T15:20:46.909" v="9" actId="123"/>
          <ac:spMkLst>
            <pc:docMk/>
            <pc:sldMk cId="1042596001" sldId="260"/>
            <ac:spMk id="5" creationId="{FCD4CABB-C48E-4211-A8DF-132E971CE1B2}"/>
          </ac:spMkLst>
        </pc:spChg>
      </pc:sldChg>
    </pc:docChg>
  </pc:docChgLst>
  <pc:docChgLst>
    <pc:chgData name="Robin Christie" userId="47d87a54-8fdc-4917-81f0-f37f16bfbd56" providerId="ADAL" clId="{FB4BCCE8-489E-4FE9-90BE-4F5946F27777}"/>
    <pc:docChg chg="modSld modHandout">
      <pc:chgData name="Robin Christie" userId="47d87a54-8fdc-4917-81f0-f37f16bfbd56" providerId="ADAL" clId="{FB4BCCE8-489E-4FE9-90BE-4F5946F27777}" dt="2019-11-01T11:10:07.852" v="31" actId="20577"/>
      <pc:docMkLst>
        <pc:docMk/>
      </pc:docMkLst>
      <pc:sldChg chg="modSp">
        <pc:chgData name="Robin Christie" userId="47d87a54-8fdc-4917-81f0-f37f16bfbd56" providerId="ADAL" clId="{FB4BCCE8-489E-4FE9-90BE-4F5946F27777}" dt="2019-11-01T11:10:07.852" v="31" actId="20577"/>
        <pc:sldMkLst>
          <pc:docMk/>
          <pc:sldMk cId="533744984" sldId="264"/>
        </pc:sldMkLst>
        <pc:spChg chg="mod">
          <ac:chgData name="Robin Christie" userId="47d87a54-8fdc-4917-81f0-f37f16bfbd56" providerId="ADAL" clId="{FB4BCCE8-489E-4FE9-90BE-4F5946F27777}" dt="2019-11-01T11:10:07.852" v="31" actId="20577"/>
          <ac:spMkLst>
            <pc:docMk/>
            <pc:sldMk cId="533744984" sldId="264"/>
            <ac:spMk id="13" creationId="{12D5F1DE-A40C-40F8-A9E0-590B80EA8BE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4E9EE7-C164-4E07-A455-87D30C39A265}"/>
              </a:ext>
            </a:extLst>
          </p:cNvPr>
          <p:cNvSpPr>
            <a:spLocks noGrp="1"/>
          </p:cNvSpPr>
          <p:nvPr>
            <p:ph type="hdr" sz="quarter"/>
          </p:nvPr>
        </p:nvSpPr>
        <p:spPr>
          <a:xfrm>
            <a:off x="0" y="1"/>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3BCDAB10-8228-45CF-9971-C98B8C1C3322}"/>
              </a:ext>
            </a:extLst>
          </p:cNvPr>
          <p:cNvSpPr>
            <a:spLocks noGrp="1"/>
          </p:cNvSpPr>
          <p:nvPr>
            <p:ph type="dt" sz="quarter" idx="1"/>
          </p:nvPr>
        </p:nvSpPr>
        <p:spPr>
          <a:xfrm>
            <a:off x="3856737" y="1"/>
            <a:ext cx="2950475" cy="498773"/>
          </a:xfrm>
          <a:prstGeom prst="rect">
            <a:avLst/>
          </a:prstGeom>
        </p:spPr>
        <p:txBody>
          <a:bodyPr vert="horz" lIns="91440" tIns="45720" rIns="91440" bIns="45720" rtlCol="0"/>
          <a:lstStyle>
            <a:lvl1pPr algn="r">
              <a:defRPr sz="1200"/>
            </a:lvl1pPr>
          </a:lstStyle>
          <a:p>
            <a:fld id="{2CBAD4BE-456D-4A3D-B2A5-FDA0E7BA9ABE}" type="datetimeFigureOut">
              <a:rPr lang="en-GB" smtClean="0"/>
              <a:t>31/10/2019</a:t>
            </a:fld>
            <a:endParaRPr lang="en-GB"/>
          </a:p>
        </p:txBody>
      </p:sp>
      <p:sp>
        <p:nvSpPr>
          <p:cNvPr id="4" name="Footer Placeholder 3">
            <a:extLst>
              <a:ext uri="{FF2B5EF4-FFF2-40B4-BE49-F238E27FC236}">
                <a16:creationId xmlns:a16="http://schemas.microsoft.com/office/drawing/2014/main" id="{2957029A-9E4B-48DA-A4D0-D2AD811AC8F0}"/>
              </a:ext>
            </a:extLst>
          </p:cNvPr>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1803BC2-F96D-473F-BD97-89A6D5A81764}"/>
              </a:ext>
            </a:extLst>
          </p:cNvPr>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F556DA70-A80C-40E7-895D-F81225E3EB02}" type="slidenum">
              <a:rPr lang="en-GB" smtClean="0"/>
              <a:t>‹#›</a:t>
            </a:fld>
            <a:endParaRPr lang="en-GB"/>
          </a:p>
        </p:txBody>
      </p:sp>
    </p:spTree>
    <p:extLst>
      <p:ext uri="{BB962C8B-B14F-4D97-AF65-F5344CB8AC3E}">
        <p14:creationId xmlns:p14="http://schemas.microsoft.com/office/powerpoint/2010/main" val="128597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1F06A-C2D9-4B07-BB3B-4B92F5D35B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4B5F008-BD4F-4E9F-988D-1D5836D7ED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A89A474-6AA9-4F76-A28F-D1B454FA386C}"/>
              </a:ext>
            </a:extLst>
          </p:cNvPr>
          <p:cNvSpPr>
            <a:spLocks noGrp="1"/>
          </p:cNvSpPr>
          <p:nvPr>
            <p:ph type="dt" sz="half" idx="10"/>
          </p:nvPr>
        </p:nvSpPr>
        <p:spPr/>
        <p:txBody>
          <a:bodyPr/>
          <a:lstStyle/>
          <a:p>
            <a:fld id="{B0E4B71C-C1B4-4D47-A687-9322FA38D876}" type="datetimeFigureOut">
              <a:rPr lang="en-GB" smtClean="0"/>
              <a:t>31/10/2019</a:t>
            </a:fld>
            <a:endParaRPr lang="en-GB"/>
          </a:p>
        </p:txBody>
      </p:sp>
      <p:sp>
        <p:nvSpPr>
          <p:cNvPr id="5" name="Footer Placeholder 4">
            <a:extLst>
              <a:ext uri="{FF2B5EF4-FFF2-40B4-BE49-F238E27FC236}">
                <a16:creationId xmlns:a16="http://schemas.microsoft.com/office/drawing/2014/main" id="{620027EA-362C-4CBE-B07E-9780829D87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0F8CC9-4BAE-4A37-A71F-26D10978FBAA}"/>
              </a:ext>
            </a:extLst>
          </p:cNvPr>
          <p:cNvSpPr>
            <a:spLocks noGrp="1"/>
          </p:cNvSpPr>
          <p:nvPr>
            <p:ph type="sldNum" sz="quarter" idx="12"/>
          </p:nvPr>
        </p:nvSpPr>
        <p:spPr/>
        <p:txBody>
          <a:bodyPr/>
          <a:lstStyle/>
          <a:p>
            <a:fld id="{E6B1ED0F-41E5-4282-BFA4-7A17ACDCE773}" type="slidenum">
              <a:rPr lang="en-GB" smtClean="0"/>
              <a:t>‹#›</a:t>
            </a:fld>
            <a:endParaRPr lang="en-GB"/>
          </a:p>
        </p:txBody>
      </p:sp>
    </p:spTree>
    <p:extLst>
      <p:ext uri="{BB962C8B-B14F-4D97-AF65-F5344CB8AC3E}">
        <p14:creationId xmlns:p14="http://schemas.microsoft.com/office/powerpoint/2010/main" val="588201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E7641-5F6E-4F0C-A1CD-8A91D18445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756FBB-B03B-41CE-9D60-7C26EAE498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A6E01B-B1A8-4409-8200-D7C56813E808}"/>
              </a:ext>
            </a:extLst>
          </p:cNvPr>
          <p:cNvSpPr>
            <a:spLocks noGrp="1"/>
          </p:cNvSpPr>
          <p:nvPr>
            <p:ph type="dt" sz="half" idx="10"/>
          </p:nvPr>
        </p:nvSpPr>
        <p:spPr/>
        <p:txBody>
          <a:bodyPr/>
          <a:lstStyle/>
          <a:p>
            <a:fld id="{B0E4B71C-C1B4-4D47-A687-9322FA38D876}" type="datetimeFigureOut">
              <a:rPr lang="en-GB" smtClean="0"/>
              <a:t>31/10/2019</a:t>
            </a:fld>
            <a:endParaRPr lang="en-GB"/>
          </a:p>
        </p:txBody>
      </p:sp>
      <p:sp>
        <p:nvSpPr>
          <p:cNvPr id="5" name="Footer Placeholder 4">
            <a:extLst>
              <a:ext uri="{FF2B5EF4-FFF2-40B4-BE49-F238E27FC236}">
                <a16:creationId xmlns:a16="http://schemas.microsoft.com/office/drawing/2014/main" id="{B68CCD02-6B46-4CF8-8D5F-AB2DED0CCA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A883B0-36B3-4F7B-8B1F-13BE43E6B5F4}"/>
              </a:ext>
            </a:extLst>
          </p:cNvPr>
          <p:cNvSpPr>
            <a:spLocks noGrp="1"/>
          </p:cNvSpPr>
          <p:nvPr>
            <p:ph type="sldNum" sz="quarter" idx="12"/>
          </p:nvPr>
        </p:nvSpPr>
        <p:spPr/>
        <p:txBody>
          <a:bodyPr/>
          <a:lstStyle/>
          <a:p>
            <a:fld id="{E6B1ED0F-41E5-4282-BFA4-7A17ACDCE773}" type="slidenum">
              <a:rPr lang="en-GB" smtClean="0"/>
              <a:t>‹#›</a:t>
            </a:fld>
            <a:endParaRPr lang="en-GB"/>
          </a:p>
        </p:txBody>
      </p:sp>
    </p:spTree>
    <p:extLst>
      <p:ext uri="{BB962C8B-B14F-4D97-AF65-F5344CB8AC3E}">
        <p14:creationId xmlns:p14="http://schemas.microsoft.com/office/powerpoint/2010/main" val="2239398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F3ABA7-770D-4A5B-B323-85ED01E2AA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D419DB-C50A-403D-9507-150D8FF388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A22C94-5F9C-4639-8D82-917AB5A4101A}"/>
              </a:ext>
            </a:extLst>
          </p:cNvPr>
          <p:cNvSpPr>
            <a:spLocks noGrp="1"/>
          </p:cNvSpPr>
          <p:nvPr>
            <p:ph type="dt" sz="half" idx="10"/>
          </p:nvPr>
        </p:nvSpPr>
        <p:spPr/>
        <p:txBody>
          <a:bodyPr/>
          <a:lstStyle/>
          <a:p>
            <a:fld id="{B0E4B71C-C1B4-4D47-A687-9322FA38D876}" type="datetimeFigureOut">
              <a:rPr lang="en-GB" smtClean="0"/>
              <a:t>31/10/2019</a:t>
            </a:fld>
            <a:endParaRPr lang="en-GB"/>
          </a:p>
        </p:txBody>
      </p:sp>
      <p:sp>
        <p:nvSpPr>
          <p:cNvPr id="5" name="Footer Placeholder 4">
            <a:extLst>
              <a:ext uri="{FF2B5EF4-FFF2-40B4-BE49-F238E27FC236}">
                <a16:creationId xmlns:a16="http://schemas.microsoft.com/office/drawing/2014/main" id="{BF295372-D85F-400A-923C-FA170F8585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F58CF1-850B-404D-A77B-D527AEC46CC6}"/>
              </a:ext>
            </a:extLst>
          </p:cNvPr>
          <p:cNvSpPr>
            <a:spLocks noGrp="1"/>
          </p:cNvSpPr>
          <p:nvPr>
            <p:ph type="sldNum" sz="quarter" idx="12"/>
          </p:nvPr>
        </p:nvSpPr>
        <p:spPr/>
        <p:txBody>
          <a:bodyPr/>
          <a:lstStyle/>
          <a:p>
            <a:fld id="{E6B1ED0F-41E5-4282-BFA4-7A17ACDCE773}" type="slidenum">
              <a:rPr lang="en-GB" smtClean="0"/>
              <a:t>‹#›</a:t>
            </a:fld>
            <a:endParaRPr lang="en-GB"/>
          </a:p>
        </p:txBody>
      </p:sp>
    </p:spTree>
    <p:extLst>
      <p:ext uri="{BB962C8B-B14F-4D97-AF65-F5344CB8AC3E}">
        <p14:creationId xmlns:p14="http://schemas.microsoft.com/office/powerpoint/2010/main" val="389681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485E-58E4-451B-9204-137A4B4776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E66B41-8F1C-406C-A914-2320F277C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A54D2A-5834-4CD1-950C-A8AB591986C2}"/>
              </a:ext>
            </a:extLst>
          </p:cNvPr>
          <p:cNvSpPr>
            <a:spLocks noGrp="1"/>
          </p:cNvSpPr>
          <p:nvPr>
            <p:ph type="dt" sz="half" idx="10"/>
          </p:nvPr>
        </p:nvSpPr>
        <p:spPr/>
        <p:txBody>
          <a:bodyPr/>
          <a:lstStyle/>
          <a:p>
            <a:fld id="{B0E4B71C-C1B4-4D47-A687-9322FA38D876}" type="datetimeFigureOut">
              <a:rPr lang="en-GB" smtClean="0"/>
              <a:t>31/10/2019</a:t>
            </a:fld>
            <a:endParaRPr lang="en-GB"/>
          </a:p>
        </p:txBody>
      </p:sp>
      <p:sp>
        <p:nvSpPr>
          <p:cNvPr id="5" name="Footer Placeholder 4">
            <a:extLst>
              <a:ext uri="{FF2B5EF4-FFF2-40B4-BE49-F238E27FC236}">
                <a16:creationId xmlns:a16="http://schemas.microsoft.com/office/drawing/2014/main" id="{5E33E392-9915-4891-A50D-89B0BE0351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9259BA-58BE-4BEA-80E7-C2519A04FCF9}"/>
              </a:ext>
            </a:extLst>
          </p:cNvPr>
          <p:cNvSpPr>
            <a:spLocks noGrp="1"/>
          </p:cNvSpPr>
          <p:nvPr>
            <p:ph type="sldNum" sz="quarter" idx="12"/>
          </p:nvPr>
        </p:nvSpPr>
        <p:spPr/>
        <p:txBody>
          <a:bodyPr/>
          <a:lstStyle/>
          <a:p>
            <a:fld id="{E6B1ED0F-41E5-4282-BFA4-7A17ACDCE773}" type="slidenum">
              <a:rPr lang="en-GB" smtClean="0"/>
              <a:t>‹#›</a:t>
            </a:fld>
            <a:endParaRPr lang="en-GB"/>
          </a:p>
        </p:txBody>
      </p:sp>
    </p:spTree>
    <p:extLst>
      <p:ext uri="{BB962C8B-B14F-4D97-AF65-F5344CB8AC3E}">
        <p14:creationId xmlns:p14="http://schemas.microsoft.com/office/powerpoint/2010/main" val="2815029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783C-AC15-4434-A4A0-9821250AAB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CB906A0-6F7D-4A87-AF27-ACF86EBE73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AC350E-3903-4409-9EBB-E824A3B105BA}"/>
              </a:ext>
            </a:extLst>
          </p:cNvPr>
          <p:cNvSpPr>
            <a:spLocks noGrp="1"/>
          </p:cNvSpPr>
          <p:nvPr>
            <p:ph type="dt" sz="half" idx="10"/>
          </p:nvPr>
        </p:nvSpPr>
        <p:spPr/>
        <p:txBody>
          <a:bodyPr/>
          <a:lstStyle/>
          <a:p>
            <a:fld id="{B0E4B71C-C1B4-4D47-A687-9322FA38D876}" type="datetimeFigureOut">
              <a:rPr lang="en-GB" smtClean="0"/>
              <a:t>31/10/2019</a:t>
            </a:fld>
            <a:endParaRPr lang="en-GB"/>
          </a:p>
        </p:txBody>
      </p:sp>
      <p:sp>
        <p:nvSpPr>
          <p:cNvPr id="5" name="Footer Placeholder 4">
            <a:extLst>
              <a:ext uri="{FF2B5EF4-FFF2-40B4-BE49-F238E27FC236}">
                <a16:creationId xmlns:a16="http://schemas.microsoft.com/office/drawing/2014/main" id="{009C61E2-F1CB-46E9-86BE-4663BC6CBA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FD276F-E332-45DF-85AA-46DBF676693C}"/>
              </a:ext>
            </a:extLst>
          </p:cNvPr>
          <p:cNvSpPr>
            <a:spLocks noGrp="1"/>
          </p:cNvSpPr>
          <p:nvPr>
            <p:ph type="sldNum" sz="quarter" idx="12"/>
          </p:nvPr>
        </p:nvSpPr>
        <p:spPr/>
        <p:txBody>
          <a:bodyPr/>
          <a:lstStyle/>
          <a:p>
            <a:fld id="{E6B1ED0F-41E5-4282-BFA4-7A17ACDCE773}" type="slidenum">
              <a:rPr lang="en-GB" smtClean="0"/>
              <a:t>‹#›</a:t>
            </a:fld>
            <a:endParaRPr lang="en-GB"/>
          </a:p>
        </p:txBody>
      </p:sp>
    </p:spTree>
    <p:extLst>
      <p:ext uri="{BB962C8B-B14F-4D97-AF65-F5344CB8AC3E}">
        <p14:creationId xmlns:p14="http://schemas.microsoft.com/office/powerpoint/2010/main" val="332827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D59D1-BCD6-4F5B-ACB3-7E7D3FCFC9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FA0E296-9141-4B0F-A8E0-4FE758538E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A4A1574-63ED-4D43-B116-D45BC0EF5A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EE9C080-5553-4CD1-9216-2862A09A47CA}"/>
              </a:ext>
            </a:extLst>
          </p:cNvPr>
          <p:cNvSpPr>
            <a:spLocks noGrp="1"/>
          </p:cNvSpPr>
          <p:nvPr>
            <p:ph type="dt" sz="half" idx="10"/>
          </p:nvPr>
        </p:nvSpPr>
        <p:spPr/>
        <p:txBody>
          <a:bodyPr/>
          <a:lstStyle/>
          <a:p>
            <a:fld id="{B0E4B71C-C1B4-4D47-A687-9322FA38D876}" type="datetimeFigureOut">
              <a:rPr lang="en-GB" smtClean="0"/>
              <a:t>31/10/2019</a:t>
            </a:fld>
            <a:endParaRPr lang="en-GB"/>
          </a:p>
        </p:txBody>
      </p:sp>
      <p:sp>
        <p:nvSpPr>
          <p:cNvPr id="6" name="Footer Placeholder 5">
            <a:extLst>
              <a:ext uri="{FF2B5EF4-FFF2-40B4-BE49-F238E27FC236}">
                <a16:creationId xmlns:a16="http://schemas.microsoft.com/office/drawing/2014/main" id="{13D9D977-E478-4451-AF60-C87C6E9D9D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E3989B-3CC4-41E2-B46B-A004C8BCEAC6}"/>
              </a:ext>
            </a:extLst>
          </p:cNvPr>
          <p:cNvSpPr>
            <a:spLocks noGrp="1"/>
          </p:cNvSpPr>
          <p:nvPr>
            <p:ph type="sldNum" sz="quarter" idx="12"/>
          </p:nvPr>
        </p:nvSpPr>
        <p:spPr/>
        <p:txBody>
          <a:bodyPr/>
          <a:lstStyle/>
          <a:p>
            <a:fld id="{E6B1ED0F-41E5-4282-BFA4-7A17ACDCE773}" type="slidenum">
              <a:rPr lang="en-GB" smtClean="0"/>
              <a:t>‹#›</a:t>
            </a:fld>
            <a:endParaRPr lang="en-GB"/>
          </a:p>
        </p:txBody>
      </p:sp>
    </p:spTree>
    <p:extLst>
      <p:ext uri="{BB962C8B-B14F-4D97-AF65-F5344CB8AC3E}">
        <p14:creationId xmlns:p14="http://schemas.microsoft.com/office/powerpoint/2010/main" val="3915797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33C77-FEBD-47CB-BBAD-A6009985154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972A87-CA5A-415F-9B12-4DFE3D9183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60B246-B754-4311-8863-061DDCD6E0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318475B-776C-446E-94BD-4F03086934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ED0534-C4C5-4CB2-886F-F5F6EE4214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C353D30-46B8-4ABC-B195-31B620A41BAA}"/>
              </a:ext>
            </a:extLst>
          </p:cNvPr>
          <p:cNvSpPr>
            <a:spLocks noGrp="1"/>
          </p:cNvSpPr>
          <p:nvPr>
            <p:ph type="dt" sz="half" idx="10"/>
          </p:nvPr>
        </p:nvSpPr>
        <p:spPr/>
        <p:txBody>
          <a:bodyPr/>
          <a:lstStyle/>
          <a:p>
            <a:fld id="{B0E4B71C-C1B4-4D47-A687-9322FA38D876}" type="datetimeFigureOut">
              <a:rPr lang="en-GB" smtClean="0"/>
              <a:t>31/10/2019</a:t>
            </a:fld>
            <a:endParaRPr lang="en-GB"/>
          </a:p>
        </p:txBody>
      </p:sp>
      <p:sp>
        <p:nvSpPr>
          <p:cNvPr id="8" name="Footer Placeholder 7">
            <a:extLst>
              <a:ext uri="{FF2B5EF4-FFF2-40B4-BE49-F238E27FC236}">
                <a16:creationId xmlns:a16="http://schemas.microsoft.com/office/drawing/2014/main" id="{15F89310-4161-4020-B187-E99A7791348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7A5D790-0C35-45C2-BA88-3F459BD90981}"/>
              </a:ext>
            </a:extLst>
          </p:cNvPr>
          <p:cNvSpPr>
            <a:spLocks noGrp="1"/>
          </p:cNvSpPr>
          <p:nvPr>
            <p:ph type="sldNum" sz="quarter" idx="12"/>
          </p:nvPr>
        </p:nvSpPr>
        <p:spPr/>
        <p:txBody>
          <a:bodyPr/>
          <a:lstStyle/>
          <a:p>
            <a:fld id="{E6B1ED0F-41E5-4282-BFA4-7A17ACDCE773}" type="slidenum">
              <a:rPr lang="en-GB" smtClean="0"/>
              <a:t>‹#›</a:t>
            </a:fld>
            <a:endParaRPr lang="en-GB"/>
          </a:p>
        </p:txBody>
      </p:sp>
    </p:spTree>
    <p:extLst>
      <p:ext uri="{BB962C8B-B14F-4D97-AF65-F5344CB8AC3E}">
        <p14:creationId xmlns:p14="http://schemas.microsoft.com/office/powerpoint/2010/main" val="2952782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12BF4-1B19-4D52-9588-DAA0090FD7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5D2883-2064-491D-8FD3-FFF739E518A7}"/>
              </a:ext>
            </a:extLst>
          </p:cNvPr>
          <p:cNvSpPr>
            <a:spLocks noGrp="1"/>
          </p:cNvSpPr>
          <p:nvPr>
            <p:ph type="dt" sz="half" idx="10"/>
          </p:nvPr>
        </p:nvSpPr>
        <p:spPr/>
        <p:txBody>
          <a:bodyPr/>
          <a:lstStyle/>
          <a:p>
            <a:fld id="{B0E4B71C-C1B4-4D47-A687-9322FA38D876}" type="datetimeFigureOut">
              <a:rPr lang="en-GB" smtClean="0"/>
              <a:t>31/10/2019</a:t>
            </a:fld>
            <a:endParaRPr lang="en-GB"/>
          </a:p>
        </p:txBody>
      </p:sp>
      <p:sp>
        <p:nvSpPr>
          <p:cNvPr id="4" name="Footer Placeholder 3">
            <a:extLst>
              <a:ext uri="{FF2B5EF4-FFF2-40B4-BE49-F238E27FC236}">
                <a16:creationId xmlns:a16="http://schemas.microsoft.com/office/drawing/2014/main" id="{76EC1755-6154-4262-ACCD-7AE19E985C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0F355AE-31E6-46B6-8895-C1EA485F652D}"/>
              </a:ext>
            </a:extLst>
          </p:cNvPr>
          <p:cNvSpPr>
            <a:spLocks noGrp="1"/>
          </p:cNvSpPr>
          <p:nvPr>
            <p:ph type="sldNum" sz="quarter" idx="12"/>
          </p:nvPr>
        </p:nvSpPr>
        <p:spPr/>
        <p:txBody>
          <a:bodyPr/>
          <a:lstStyle/>
          <a:p>
            <a:fld id="{E6B1ED0F-41E5-4282-BFA4-7A17ACDCE773}" type="slidenum">
              <a:rPr lang="en-GB" smtClean="0"/>
              <a:t>‹#›</a:t>
            </a:fld>
            <a:endParaRPr lang="en-GB"/>
          </a:p>
        </p:txBody>
      </p:sp>
    </p:spTree>
    <p:extLst>
      <p:ext uri="{BB962C8B-B14F-4D97-AF65-F5344CB8AC3E}">
        <p14:creationId xmlns:p14="http://schemas.microsoft.com/office/powerpoint/2010/main" val="263245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04DA68-78D1-4E3C-9B5C-E1FAEE3FE4EC}"/>
              </a:ext>
            </a:extLst>
          </p:cNvPr>
          <p:cNvSpPr>
            <a:spLocks noGrp="1"/>
          </p:cNvSpPr>
          <p:nvPr>
            <p:ph type="dt" sz="half" idx="10"/>
          </p:nvPr>
        </p:nvSpPr>
        <p:spPr/>
        <p:txBody>
          <a:bodyPr/>
          <a:lstStyle/>
          <a:p>
            <a:fld id="{B0E4B71C-C1B4-4D47-A687-9322FA38D876}" type="datetimeFigureOut">
              <a:rPr lang="en-GB" smtClean="0"/>
              <a:t>31/10/2019</a:t>
            </a:fld>
            <a:endParaRPr lang="en-GB"/>
          </a:p>
        </p:txBody>
      </p:sp>
      <p:sp>
        <p:nvSpPr>
          <p:cNvPr id="3" name="Footer Placeholder 2">
            <a:extLst>
              <a:ext uri="{FF2B5EF4-FFF2-40B4-BE49-F238E27FC236}">
                <a16:creationId xmlns:a16="http://schemas.microsoft.com/office/drawing/2014/main" id="{E78DD372-4797-4102-B7C9-D5A31FFC38D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5D65B3-7170-4CC8-99E8-CBE6CB472EAB}"/>
              </a:ext>
            </a:extLst>
          </p:cNvPr>
          <p:cNvSpPr>
            <a:spLocks noGrp="1"/>
          </p:cNvSpPr>
          <p:nvPr>
            <p:ph type="sldNum" sz="quarter" idx="12"/>
          </p:nvPr>
        </p:nvSpPr>
        <p:spPr/>
        <p:txBody>
          <a:bodyPr/>
          <a:lstStyle/>
          <a:p>
            <a:fld id="{E6B1ED0F-41E5-4282-BFA4-7A17ACDCE773}" type="slidenum">
              <a:rPr lang="en-GB" smtClean="0"/>
              <a:t>‹#›</a:t>
            </a:fld>
            <a:endParaRPr lang="en-GB"/>
          </a:p>
        </p:txBody>
      </p:sp>
    </p:spTree>
    <p:extLst>
      <p:ext uri="{BB962C8B-B14F-4D97-AF65-F5344CB8AC3E}">
        <p14:creationId xmlns:p14="http://schemas.microsoft.com/office/powerpoint/2010/main" val="135250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9329B-CCEC-43C3-BE44-E66982040F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D4C79AD-8DDD-43DA-B608-DE1BF17F37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BFB2586-4E68-434F-86AD-6B237E9599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8122A2-5993-4375-AD7F-600408C1C71D}"/>
              </a:ext>
            </a:extLst>
          </p:cNvPr>
          <p:cNvSpPr>
            <a:spLocks noGrp="1"/>
          </p:cNvSpPr>
          <p:nvPr>
            <p:ph type="dt" sz="half" idx="10"/>
          </p:nvPr>
        </p:nvSpPr>
        <p:spPr/>
        <p:txBody>
          <a:bodyPr/>
          <a:lstStyle/>
          <a:p>
            <a:fld id="{B0E4B71C-C1B4-4D47-A687-9322FA38D876}" type="datetimeFigureOut">
              <a:rPr lang="en-GB" smtClean="0"/>
              <a:t>31/10/2019</a:t>
            </a:fld>
            <a:endParaRPr lang="en-GB"/>
          </a:p>
        </p:txBody>
      </p:sp>
      <p:sp>
        <p:nvSpPr>
          <p:cNvPr id="6" name="Footer Placeholder 5">
            <a:extLst>
              <a:ext uri="{FF2B5EF4-FFF2-40B4-BE49-F238E27FC236}">
                <a16:creationId xmlns:a16="http://schemas.microsoft.com/office/drawing/2014/main" id="{E932902D-0831-4F63-8F65-ACAF01E89A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3006F3-870E-48AC-B0A4-BC2FD9B8952B}"/>
              </a:ext>
            </a:extLst>
          </p:cNvPr>
          <p:cNvSpPr>
            <a:spLocks noGrp="1"/>
          </p:cNvSpPr>
          <p:nvPr>
            <p:ph type="sldNum" sz="quarter" idx="12"/>
          </p:nvPr>
        </p:nvSpPr>
        <p:spPr/>
        <p:txBody>
          <a:bodyPr/>
          <a:lstStyle/>
          <a:p>
            <a:fld id="{E6B1ED0F-41E5-4282-BFA4-7A17ACDCE773}" type="slidenum">
              <a:rPr lang="en-GB" smtClean="0"/>
              <a:t>‹#›</a:t>
            </a:fld>
            <a:endParaRPr lang="en-GB"/>
          </a:p>
        </p:txBody>
      </p:sp>
    </p:spTree>
    <p:extLst>
      <p:ext uri="{BB962C8B-B14F-4D97-AF65-F5344CB8AC3E}">
        <p14:creationId xmlns:p14="http://schemas.microsoft.com/office/powerpoint/2010/main" val="2538623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31DDC-F424-41FE-88FD-61B2F1D3A2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B88458A-A21B-4287-9538-D9C3FA1136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EFD4128-2079-4524-BAF7-157593FFD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0C9093-8373-4868-B210-B159B75B0897}"/>
              </a:ext>
            </a:extLst>
          </p:cNvPr>
          <p:cNvSpPr>
            <a:spLocks noGrp="1"/>
          </p:cNvSpPr>
          <p:nvPr>
            <p:ph type="dt" sz="half" idx="10"/>
          </p:nvPr>
        </p:nvSpPr>
        <p:spPr/>
        <p:txBody>
          <a:bodyPr/>
          <a:lstStyle/>
          <a:p>
            <a:fld id="{B0E4B71C-C1B4-4D47-A687-9322FA38D876}" type="datetimeFigureOut">
              <a:rPr lang="en-GB" smtClean="0"/>
              <a:t>31/10/2019</a:t>
            </a:fld>
            <a:endParaRPr lang="en-GB"/>
          </a:p>
        </p:txBody>
      </p:sp>
      <p:sp>
        <p:nvSpPr>
          <p:cNvPr id="6" name="Footer Placeholder 5">
            <a:extLst>
              <a:ext uri="{FF2B5EF4-FFF2-40B4-BE49-F238E27FC236}">
                <a16:creationId xmlns:a16="http://schemas.microsoft.com/office/drawing/2014/main" id="{B844CD2D-4539-4B75-96FA-C6F7B60149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4042BB-E16B-472F-9220-0C19F35A2BD2}"/>
              </a:ext>
            </a:extLst>
          </p:cNvPr>
          <p:cNvSpPr>
            <a:spLocks noGrp="1"/>
          </p:cNvSpPr>
          <p:nvPr>
            <p:ph type="sldNum" sz="quarter" idx="12"/>
          </p:nvPr>
        </p:nvSpPr>
        <p:spPr/>
        <p:txBody>
          <a:bodyPr/>
          <a:lstStyle/>
          <a:p>
            <a:fld id="{E6B1ED0F-41E5-4282-BFA4-7A17ACDCE773}" type="slidenum">
              <a:rPr lang="en-GB" smtClean="0"/>
              <a:t>‹#›</a:t>
            </a:fld>
            <a:endParaRPr lang="en-GB"/>
          </a:p>
        </p:txBody>
      </p:sp>
    </p:spTree>
    <p:extLst>
      <p:ext uri="{BB962C8B-B14F-4D97-AF65-F5344CB8AC3E}">
        <p14:creationId xmlns:p14="http://schemas.microsoft.com/office/powerpoint/2010/main" val="2482760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5A6AE0-B149-412B-A315-D0767F7197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3DDB4D-A3C7-4AAF-8DDC-4337E359A2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4C5E85-9203-44E0-A6EF-BD7B5C6D6F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4B71C-C1B4-4D47-A687-9322FA38D876}" type="datetimeFigureOut">
              <a:rPr lang="en-GB" smtClean="0"/>
              <a:t>31/10/2019</a:t>
            </a:fld>
            <a:endParaRPr lang="en-GB"/>
          </a:p>
        </p:txBody>
      </p:sp>
      <p:sp>
        <p:nvSpPr>
          <p:cNvPr id="5" name="Footer Placeholder 4">
            <a:extLst>
              <a:ext uri="{FF2B5EF4-FFF2-40B4-BE49-F238E27FC236}">
                <a16:creationId xmlns:a16="http://schemas.microsoft.com/office/drawing/2014/main" id="{C80A66C4-3509-4903-920F-716B305CEA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B91D9AF-1829-4F53-8A91-9AC7B498A7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B1ED0F-41E5-4282-BFA4-7A17ACDCE773}" type="slidenum">
              <a:rPr lang="en-GB" smtClean="0"/>
              <a:t>‹#›</a:t>
            </a:fld>
            <a:endParaRPr lang="en-GB"/>
          </a:p>
        </p:txBody>
      </p:sp>
    </p:spTree>
    <p:extLst>
      <p:ext uri="{BB962C8B-B14F-4D97-AF65-F5344CB8AC3E}">
        <p14:creationId xmlns:p14="http://schemas.microsoft.com/office/powerpoint/2010/main" val="1373940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2.jpg@01D558EA.139178F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ABAF1AC4-F97C-4F9E-9CC0-7B62B5B824F3}"/>
              </a:ext>
            </a:extLst>
          </p:cNvPr>
          <p:cNvSpPr txBox="1">
            <a:spLocks/>
          </p:cNvSpPr>
          <p:nvPr/>
        </p:nvSpPr>
        <p:spPr>
          <a:xfrm>
            <a:off x="172720" y="179569"/>
            <a:ext cx="11812451" cy="6602231"/>
          </a:xfrm>
          <a:prstGeom prst="roundRect">
            <a:avLst/>
          </a:prstGeom>
          <a:solidFill>
            <a:schemeClr val="bg1"/>
          </a:solidFill>
          <a:ln w="381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spcAft>
                <a:spcPts val="800"/>
              </a:spcAft>
              <a:defRPr/>
            </a:pPr>
            <a:r>
              <a:rPr lang="en-GB" b="1" dirty="0"/>
              <a:t>  Reporting: Effort and Behaviour</a:t>
            </a:r>
          </a:p>
          <a:p>
            <a:pPr>
              <a:lnSpc>
                <a:spcPct val="107000"/>
              </a:lnSpc>
              <a:spcBef>
                <a:spcPts val="0"/>
              </a:spcBef>
              <a:spcAft>
                <a:spcPts val="800"/>
              </a:spcAft>
              <a:defRPr/>
            </a:pPr>
            <a:r>
              <a:rPr lang="en-GB" sz="3200" dirty="0"/>
              <a:t>   For the purposes of reporting, both effort and </a:t>
            </a:r>
            <a:br>
              <a:rPr lang="en-GB" sz="3200" dirty="0"/>
            </a:br>
            <a:r>
              <a:rPr lang="en-GB" sz="3200" dirty="0"/>
              <a:t>   behaviour are graded against the following headings:</a:t>
            </a:r>
          </a:p>
          <a:p>
            <a:pPr>
              <a:lnSpc>
                <a:spcPct val="107000"/>
              </a:lnSpc>
              <a:spcBef>
                <a:spcPts val="0"/>
              </a:spcBef>
              <a:spcAft>
                <a:spcPts val="800"/>
              </a:spcAft>
              <a:defRPr/>
            </a:pPr>
            <a:endParaRPr lang="en-GB" sz="1100" kern="0" dirty="0">
              <a:latin typeface="Calibri" panose="020F0502020204030204"/>
              <a:ea typeface="Calibri" panose="020F0502020204030204" pitchFamily="34" charset="0"/>
              <a:cs typeface="Times New Roman" panose="02020603050405020304" pitchFamily="18" charset="0"/>
            </a:endParaRPr>
          </a:p>
        </p:txBody>
      </p:sp>
      <p:sp>
        <p:nvSpPr>
          <p:cNvPr id="4" name="Star: 5 Points 3">
            <a:extLst>
              <a:ext uri="{FF2B5EF4-FFF2-40B4-BE49-F238E27FC236}">
                <a16:creationId xmlns:a16="http://schemas.microsoft.com/office/drawing/2014/main" id="{D0D354A2-99AB-44B6-81FF-EAED6AF211BF}"/>
              </a:ext>
            </a:extLst>
          </p:cNvPr>
          <p:cNvSpPr/>
          <p:nvPr/>
        </p:nvSpPr>
        <p:spPr>
          <a:xfrm>
            <a:off x="543560" y="2604084"/>
            <a:ext cx="2839720" cy="2105075"/>
          </a:xfrm>
          <a:prstGeom prst="star5">
            <a:avLst>
              <a:gd name="adj" fmla="val 26088"/>
              <a:gd name="hf" fmla="val 105146"/>
              <a:gd name="vf" fmla="val 110557"/>
            </a:avLst>
          </a:prstGeom>
          <a:solidFill>
            <a:srgbClr val="E4AC0A"/>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0A2C7AA6-B1DE-46D0-A2D8-2588612427FF}"/>
              </a:ext>
            </a:extLst>
          </p:cNvPr>
          <p:cNvSpPr txBox="1"/>
          <p:nvPr/>
        </p:nvSpPr>
        <p:spPr>
          <a:xfrm>
            <a:off x="1069340" y="2871792"/>
            <a:ext cx="1788160" cy="1077218"/>
          </a:xfrm>
          <a:prstGeom prst="rect">
            <a:avLst/>
          </a:prstGeom>
          <a:noFill/>
        </p:spPr>
        <p:txBody>
          <a:bodyPr wrap="square" rtlCol="0">
            <a:spAutoFit/>
          </a:bodyPr>
          <a:lstStyle/>
          <a:p>
            <a:pPr algn="ctr"/>
            <a:r>
              <a:rPr lang="en-GB" sz="3200" dirty="0">
                <a:solidFill>
                  <a:schemeClr val="bg1"/>
                </a:solidFill>
              </a:rPr>
              <a:t>1</a:t>
            </a:r>
          </a:p>
          <a:p>
            <a:r>
              <a:rPr lang="en-GB" sz="3200" dirty="0">
                <a:solidFill>
                  <a:schemeClr val="bg1"/>
                </a:solidFill>
              </a:rPr>
              <a:t>Excellent</a:t>
            </a:r>
          </a:p>
        </p:txBody>
      </p:sp>
      <p:sp>
        <p:nvSpPr>
          <p:cNvPr id="6" name="Oval 5">
            <a:extLst>
              <a:ext uri="{FF2B5EF4-FFF2-40B4-BE49-F238E27FC236}">
                <a16:creationId xmlns:a16="http://schemas.microsoft.com/office/drawing/2014/main" id="{87734301-B21D-4C53-BE7E-E2EF95CA45C7}"/>
              </a:ext>
            </a:extLst>
          </p:cNvPr>
          <p:cNvSpPr/>
          <p:nvPr/>
        </p:nvSpPr>
        <p:spPr>
          <a:xfrm>
            <a:off x="3690620" y="2790914"/>
            <a:ext cx="1981200" cy="1408187"/>
          </a:xfrm>
          <a:prstGeom prst="ellipse">
            <a:avLst/>
          </a:prstGeom>
          <a:solidFill>
            <a:srgbClr val="0EAE0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C0575E3C-8FAA-41CD-866D-6CAF8823D4F3}"/>
              </a:ext>
            </a:extLst>
          </p:cNvPr>
          <p:cNvSpPr txBox="1"/>
          <p:nvPr/>
        </p:nvSpPr>
        <p:spPr>
          <a:xfrm>
            <a:off x="3954780" y="2871792"/>
            <a:ext cx="1452880" cy="1077218"/>
          </a:xfrm>
          <a:prstGeom prst="rect">
            <a:avLst/>
          </a:prstGeom>
          <a:noFill/>
        </p:spPr>
        <p:txBody>
          <a:bodyPr wrap="square" rtlCol="0">
            <a:spAutoFit/>
          </a:bodyPr>
          <a:lstStyle/>
          <a:p>
            <a:pPr algn="ctr"/>
            <a:r>
              <a:rPr lang="en-GB" sz="3200" dirty="0">
                <a:solidFill>
                  <a:schemeClr val="bg1"/>
                </a:solidFill>
              </a:rPr>
              <a:t>2</a:t>
            </a:r>
          </a:p>
          <a:p>
            <a:pPr algn="ctr"/>
            <a:r>
              <a:rPr lang="en-GB" sz="3200" dirty="0">
                <a:solidFill>
                  <a:schemeClr val="bg1"/>
                </a:solidFill>
              </a:rPr>
              <a:t>Good</a:t>
            </a:r>
          </a:p>
        </p:txBody>
      </p:sp>
      <p:sp>
        <p:nvSpPr>
          <p:cNvPr id="8" name="Oval 7">
            <a:extLst>
              <a:ext uri="{FF2B5EF4-FFF2-40B4-BE49-F238E27FC236}">
                <a16:creationId xmlns:a16="http://schemas.microsoft.com/office/drawing/2014/main" id="{F2631063-76C5-4E0C-9561-8660F877656D}"/>
              </a:ext>
            </a:extLst>
          </p:cNvPr>
          <p:cNvSpPr/>
          <p:nvPr/>
        </p:nvSpPr>
        <p:spPr>
          <a:xfrm>
            <a:off x="5931336" y="2790914"/>
            <a:ext cx="2496561" cy="1408187"/>
          </a:xfrm>
          <a:prstGeom prst="ellipse">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E5BC0BF6-AB4B-4AD9-993B-A915C97CC272}"/>
              </a:ext>
            </a:extLst>
          </p:cNvPr>
          <p:cNvSpPr txBox="1"/>
          <p:nvPr/>
        </p:nvSpPr>
        <p:spPr>
          <a:xfrm>
            <a:off x="6003596" y="2871792"/>
            <a:ext cx="2352040" cy="1077218"/>
          </a:xfrm>
          <a:prstGeom prst="rect">
            <a:avLst/>
          </a:prstGeom>
          <a:noFill/>
        </p:spPr>
        <p:txBody>
          <a:bodyPr wrap="square" rtlCol="0">
            <a:spAutoFit/>
          </a:bodyPr>
          <a:lstStyle/>
          <a:p>
            <a:pPr algn="ctr"/>
            <a:r>
              <a:rPr lang="en-GB" sz="3200" dirty="0">
                <a:solidFill>
                  <a:schemeClr val="bg1"/>
                </a:solidFill>
              </a:rPr>
              <a:t>3</a:t>
            </a:r>
          </a:p>
          <a:p>
            <a:pPr algn="ctr"/>
            <a:r>
              <a:rPr lang="en-GB" sz="3200" dirty="0">
                <a:solidFill>
                  <a:schemeClr val="bg1"/>
                </a:solidFill>
              </a:rPr>
              <a:t>Inconsistent</a:t>
            </a:r>
          </a:p>
        </p:txBody>
      </p:sp>
      <p:sp>
        <p:nvSpPr>
          <p:cNvPr id="10" name="Oval 9">
            <a:extLst>
              <a:ext uri="{FF2B5EF4-FFF2-40B4-BE49-F238E27FC236}">
                <a16:creationId xmlns:a16="http://schemas.microsoft.com/office/drawing/2014/main" id="{D9BEFD13-54A5-4602-983E-7A7C6E3ACEA7}"/>
              </a:ext>
            </a:extLst>
          </p:cNvPr>
          <p:cNvSpPr/>
          <p:nvPr/>
        </p:nvSpPr>
        <p:spPr>
          <a:xfrm>
            <a:off x="8628993" y="2790914"/>
            <a:ext cx="3153103" cy="1408187"/>
          </a:xfrm>
          <a:prstGeom prst="ellipse">
            <a:avLst/>
          </a:prstGeom>
          <a:solidFill>
            <a:srgbClr val="FF33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642B022D-3C36-4452-A69E-5C5ADB8B7DB3}"/>
              </a:ext>
            </a:extLst>
          </p:cNvPr>
          <p:cNvSpPr txBox="1"/>
          <p:nvPr/>
        </p:nvSpPr>
        <p:spPr>
          <a:xfrm>
            <a:off x="8513998" y="2871792"/>
            <a:ext cx="3378200" cy="1077218"/>
          </a:xfrm>
          <a:prstGeom prst="rect">
            <a:avLst/>
          </a:prstGeom>
          <a:noFill/>
        </p:spPr>
        <p:txBody>
          <a:bodyPr wrap="square" rtlCol="0">
            <a:spAutoFit/>
          </a:bodyPr>
          <a:lstStyle/>
          <a:p>
            <a:pPr algn="ctr"/>
            <a:r>
              <a:rPr lang="en-GB" sz="3200" dirty="0">
                <a:solidFill>
                  <a:schemeClr val="bg1"/>
                </a:solidFill>
              </a:rPr>
              <a:t>4</a:t>
            </a:r>
          </a:p>
          <a:p>
            <a:pPr algn="ctr"/>
            <a:r>
              <a:rPr lang="en-GB" sz="3200" dirty="0">
                <a:solidFill>
                  <a:schemeClr val="bg1"/>
                </a:solidFill>
              </a:rPr>
              <a:t>Causing Concern</a:t>
            </a:r>
          </a:p>
        </p:txBody>
      </p:sp>
      <p:sp>
        <p:nvSpPr>
          <p:cNvPr id="13" name="TextBox 12">
            <a:extLst>
              <a:ext uri="{FF2B5EF4-FFF2-40B4-BE49-F238E27FC236}">
                <a16:creationId xmlns:a16="http://schemas.microsoft.com/office/drawing/2014/main" id="{12D5F1DE-A40C-40F8-A9E0-590B80EA8BEE}"/>
              </a:ext>
            </a:extLst>
          </p:cNvPr>
          <p:cNvSpPr txBox="1"/>
          <p:nvPr/>
        </p:nvSpPr>
        <p:spPr>
          <a:xfrm>
            <a:off x="848360" y="5106352"/>
            <a:ext cx="10495280" cy="1200329"/>
          </a:xfrm>
          <a:prstGeom prst="rect">
            <a:avLst/>
          </a:prstGeom>
          <a:noFill/>
          <a:ln>
            <a:noFill/>
          </a:ln>
        </p:spPr>
        <p:txBody>
          <a:bodyPr wrap="square" rtlCol="0">
            <a:spAutoFit/>
          </a:bodyPr>
          <a:lstStyle/>
          <a:p>
            <a:r>
              <a:rPr lang="en-GB" sz="2400" dirty="0">
                <a:latin typeface="+mj-lt"/>
              </a:rPr>
              <a:t>The following slides give more detailed criteria for each heading. </a:t>
            </a:r>
            <a:br>
              <a:rPr lang="en-GB" sz="2400" dirty="0">
                <a:latin typeface="+mj-lt"/>
              </a:rPr>
            </a:br>
            <a:r>
              <a:rPr lang="en-GB" sz="2400" dirty="0">
                <a:latin typeface="+mj-lt"/>
              </a:rPr>
              <a:t>In general, staff will refer to these criteria while also taking into account any individual additional support needs and barriers to learning.</a:t>
            </a:r>
          </a:p>
        </p:txBody>
      </p:sp>
      <p:pic>
        <p:nvPicPr>
          <p:cNvPr id="15" name="Picture 14" descr="school crest">
            <a:extLst>
              <a:ext uri="{FF2B5EF4-FFF2-40B4-BE49-F238E27FC236}">
                <a16:creationId xmlns:a16="http://schemas.microsoft.com/office/drawing/2014/main" id="{F15239AD-6A2E-44D9-99CF-577A052CE405}"/>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9936480" y="365125"/>
            <a:ext cx="1286692" cy="1516119"/>
          </a:xfrm>
          <a:prstGeom prst="rect">
            <a:avLst/>
          </a:prstGeom>
          <a:noFill/>
          <a:ln>
            <a:noFill/>
          </a:ln>
        </p:spPr>
      </p:pic>
    </p:spTree>
    <p:extLst>
      <p:ext uri="{BB962C8B-B14F-4D97-AF65-F5344CB8AC3E}">
        <p14:creationId xmlns:p14="http://schemas.microsoft.com/office/powerpoint/2010/main" val="533744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951236-A51B-4F3D-BDCF-0ED8AAF7333D}"/>
              </a:ext>
            </a:extLst>
          </p:cNvPr>
          <p:cNvSpPr>
            <a:spLocks noGrp="1"/>
          </p:cNvSpPr>
          <p:nvPr>
            <p:ph type="ctrTitle"/>
          </p:nvPr>
        </p:nvSpPr>
        <p:spPr>
          <a:xfrm>
            <a:off x="700087" y="322263"/>
            <a:ext cx="10791825" cy="2706688"/>
          </a:xfrm>
          <a:prstGeom prst="roundRect">
            <a:avLst/>
          </a:prstGeom>
          <a:solidFill>
            <a:srgbClr val="E4AC0A"/>
          </a:solidFill>
          <a:ln w="381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7000"/>
              </a:lnSpc>
              <a:spcBef>
                <a:spcPts val="0"/>
              </a:spcBef>
              <a:spcAft>
                <a:spcPts val="800"/>
              </a:spcAft>
              <a:buClrTx/>
              <a:buSzTx/>
              <a:buFontTx/>
              <a:buNone/>
              <a:tabLst/>
              <a:defRPr/>
            </a:pPr>
            <a:r>
              <a:rPr kumimoji="0" lang="en-GB" sz="3600" b="1" i="0" u="none" strike="noStrike" kern="0" cap="none" spc="0" normalizeH="0" baseline="0" noProof="0" dirty="0">
                <a:ln>
                  <a:noFill/>
                </a:ln>
                <a:solidFill>
                  <a:schemeClr val="bg1"/>
                </a:solidFill>
                <a:effectLst/>
                <a:uLnTx/>
                <a:uFillTx/>
                <a:latin typeface="Calibri" panose="020F0502020204030204"/>
                <a:ea typeface="Calibri" panose="020F0502020204030204" pitchFamily="34" charset="0"/>
                <a:cs typeface="Times New Roman" panose="02020603050405020304" pitchFamily="18" charset="0"/>
              </a:rPr>
              <a:t>Behaviour</a:t>
            </a:r>
            <a:r>
              <a:rPr kumimoji="0" lang="en-GB" sz="2600" b="0" i="0" u="none" strike="noStrike" kern="0" cap="none" spc="0" normalizeH="0" baseline="0" noProof="0" dirty="0">
                <a:ln>
                  <a:noFill/>
                </a:ln>
                <a:solidFill>
                  <a:schemeClr val="bg1"/>
                </a:solidFill>
                <a:effectLst/>
                <a:uLnTx/>
                <a:uFillTx/>
                <a:latin typeface="Calibri" panose="020F0502020204030204"/>
                <a:ea typeface="Calibri" panose="020F0502020204030204" pitchFamily="34" charset="0"/>
                <a:cs typeface="Times New Roman" panose="02020603050405020304" pitchFamily="18" charset="0"/>
              </a:rPr>
              <a:t> </a:t>
            </a:r>
            <a:r>
              <a:rPr kumimoji="0" lang="en-GB" sz="2800" b="0" i="0" u="none" strike="noStrike" kern="0" cap="none" spc="0" normalizeH="0" baseline="0" noProof="0" dirty="0">
                <a:ln>
                  <a:noFill/>
                </a:ln>
                <a:solidFill>
                  <a:schemeClr val="bg1"/>
                </a:solidFill>
                <a:effectLst/>
                <a:uLnTx/>
                <a:uFillTx/>
                <a:latin typeface="Calibri" panose="020F0502020204030204"/>
                <a:ea typeface="Calibri" panose="020F0502020204030204" pitchFamily="34" charset="0"/>
                <a:cs typeface="Times New Roman" panose="02020603050405020304" pitchFamily="18" charset="0"/>
              </a:rPr>
              <a:t>is considered to</a:t>
            </a:r>
            <a:r>
              <a:rPr kumimoji="0" lang="en-GB" sz="2800" b="1" i="0" u="none" strike="noStrike" kern="0" cap="none" spc="0" normalizeH="0" baseline="0" noProof="0" dirty="0">
                <a:ln>
                  <a:noFill/>
                </a:ln>
                <a:solidFill>
                  <a:schemeClr val="bg1"/>
                </a:solidFill>
                <a:effectLst/>
                <a:uLnTx/>
                <a:uFillTx/>
                <a:latin typeface="Calibri" panose="020F0502020204030204"/>
                <a:ea typeface="Calibri" panose="020F0502020204030204" pitchFamily="34" charset="0"/>
                <a:cs typeface="Times New Roman" panose="02020603050405020304" pitchFamily="18" charset="0"/>
              </a:rPr>
              <a:t> </a:t>
            </a:r>
            <a:r>
              <a:rPr kumimoji="0" lang="en-GB" sz="2800" b="0" i="0" u="none" strike="noStrike" kern="0" cap="none" spc="0" normalizeH="0" baseline="0" noProof="0" dirty="0">
                <a:ln>
                  <a:noFill/>
                </a:ln>
                <a:solidFill>
                  <a:schemeClr val="bg1"/>
                </a:solidFill>
                <a:effectLst/>
                <a:uLnTx/>
                <a:uFillTx/>
                <a:latin typeface="Calibri" panose="020F0502020204030204"/>
                <a:ea typeface="Calibri" panose="020F0502020204030204" pitchFamily="34" charset="0"/>
                <a:cs typeface="Times New Roman" panose="02020603050405020304" pitchFamily="18" charset="0"/>
              </a:rPr>
              <a:t>be</a:t>
            </a:r>
            <a:r>
              <a:rPr kumimoji="0" lang="en-GB" sz="2800" b="1" i="0" u="none" strike="noStrike" kern="0" cap="none" spc="0" normalizeH="0" baseline="0" noProof="0" dirty="0">
                <a:ln>
                  <a:noFill/>
                </a:ln>
                <a:solidFill>
                  <a:schemeClr val="bg1"/>
                </a:solidFill>
                <a:effectLst/>
                <a:uLnTx/>
                <a:uFillTx/>
                <a:latin typeface="Calibri" panose="020F0502020204030204"/>
                <a:ea typeface="Calibri" panose="020F0502020204030204" pitchFamily="34" charset="0"/>
                <a:cs typeface="Times New Roman" panose="02020603050405020304" pitchFamily="18" charset="0"/>
              </a:rPr>
              <a:t> </a:t>
            </a:r>
            <a:r>
              <a:rPr kumimoji="0" lang="en-GB" sz="3600" b="1" i="0" u="none" strike="noStrike" kern="0" cap="none" spc="0" normalizeH="0" baseline="0" noProof="0" dirty="0">
                <a:ln>
                  <a:noFill/>
                </a:ln>
                <a:solidFill>
                  <a:schemeClr val="bg1"/>
                </a:solidFill>
                <a:effectLst/>
                <a:uLnTx/>
                <a:uFillTx/>
                <a:latin typeface="Calibri" panose="020F0502020204030204"/>
                <a:ea typeface="Calibri" panose="020F0502020204030204" pitchFamily="34" charset="0"/>
                <a:cs typeface="Times New Roman" panose="02020603050405020304" pitchFamily="18" charset="0"/>
              </a:rPr>
              <a:t>Excellent </a:t>
            </a:r>
            <a:r>
              <a:rPr kumimoji="0" lang="en-GB" sz="2800" b="0" i="0" u="none" strike="noStrike" kern="0" cap="none" spc="0" normalizeH="0" baseline="0" noProof="0" dirty="0">
                <a:ln>
                  <a:noFill/>
                </a:ln>
                <a:solidFill>
                  <a:schemeClr val="bg1"/>
                </a:solidFill>
                <a:effectLst/>
                <a:uLnTx/>
                <a:uFillTx/>
                <a:latin typeface="Calibri" panose="020F0502020204030204"/>
                <a:ea typeface="Calibri" panose="020F0502020204030204" pitchFamily="34" charset="0"/>
                <a:cs typeface="Times New Roman" panose="02020603050405020304" pitchFamily="18" charset="0"/>
              </a:rPr>
              <a:t>when a pupil shows respect for others at all times and fully lives up to the personal responsibilities required to create a strong, safe and effective learning environment in which all pupils can flourish. Pupils rated as excellent for behaviour will meet most, if not all, of the following. They will:</a:t>
            </a:r>
            <a:endParaRPr kumimoji="0" lang="en-GB" sz="1100" b="0" i="0" u="none" strike="noStrike" kern="0" cap="none" spc="0" normalizeH="0" baseline="0" noProof="0" dirty="0">
              <a:ln>
                <a:noFill/>
              </a:ln>
              <a:solidFill>
                <a:schemeClr val="bg1"/>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5" name="Subtitle 4">
            <a:extLst>
              <a:ext uri="{FF2B5EF4-FFF2-40B4-BE49-F238E27FC236}">
                <a16:creationId xmlns:a16="http://schemas.microsoft.com/office/drawing/2014/main" id="{0B1682CC-227E-40F2-9045-C2B12928776F}"/>
              </a:ext>
            </a:extLst>
          </p:cNvPr>
          <p:cNvSpPr>
            <a:spLocks noGrp="1"/>
          </p:cNvSpPr>
          <p:nvPr>
            <p:ph type="subTitle" idx="1"/>
          </p:nvPr>
        </p:nvSpPr>
        <p:spPr>
          <a:xfrm>
            <a:off x="557212" y="3127374"/>
            <a:ext cx="11077575" cy="3549651"/>
          </a:xfrm>
          <a:prstGeom prst="roundRect">
            <a:avLst/>
          </a:prstGeom>
          <a:solidFill>
            <a:sysClr val="window" lastClr="FFFFFF"/>
          </a:solidFill>
          <a:ln w="381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571500" marR="0" lvl="0" indent="-342900" algn="just" defTabSz="91440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GB" sz="22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Enter the classroom in good time and immediately prepare for the lesson.</a:t>
            </a:r>
            <a:endParaRPr kumimoji="0" lang="en-GB"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571500" marR="0" lvl="0" indent="-342900" algn="just" defTabSz="91440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GB" sz="22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Engage fully in lessons in a polite well-mannered way, fully respecting a teacher’s right to teach and a pupil’s right to learn.</a:t>
            </a:r>
            <a:endParaRPr kumimoji="0" lang="en-GB"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571500" marR="0" lvl="0" indent="-342900" algn="just" defTabSz="91440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GB" sz="22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Listen to and show respect for the opinions of others, even when they disagree.</a:t>
            </a:r>
            <a:endParaRPr kumimoji="0" lang="en-GB"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571500" marR="0" lvl="0" indent="-342900" algn="just" defTabSz="91440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GB" sz="22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Work independently and quietly when required, without the need for prompting to stay on task. </a:t>
            </a:r>
            <a:endParaRPr kumimoji="0" lang="en-GB"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571500" marR="0" lvl="0" indent="-342900" algn="just" defTabSz="91440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GB" sz="22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Be a positive role model for others, acting responsibly in all settings.</a:t>
            </a:r>
            <a:endParaRPr kumimoji="0" lang="en-GB"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571500" marR="0" lvl="0" indent="-342900" algn="just" defTabSz="91440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GB" sz="22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Display behaviour that shows consideration for and has a positive effect on the learning of others.</a:t>
            </a:r>
            <a:endParaRPr kumimoji="0" lang="en-GB"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GB" sz="11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 </a:t>
            </a:r>
            <a:endParaRPr kumimoji="0" lang="en-GB"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2966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BD1EDB-BCF3-4C48-9B16-E954C58AC634}"/>
              </a:ext>
            </a:extLst>
          </p:cNvPr>
          <p:cNvSpPr>
            <a:spLocks noGrp="1"/>
          </p:cNvSpPr>
          <p:nvPr>
            <p:ph type="title"/>
          </p:nvPr>
        </p:nvSpPr>
        <p:spPr>
          <a:xfrm>
            <a:off x="838200" y="365125"/>
            <a:ext cx="10515600" cy="2587625"/>
          </a:xfrm>
          <a:prstGeom prst="roundRect">
            <a:avLst/>
          </a:prstGeom>
          <a:solidFill>
            <a:srgbClr val="0EAE02"/>
          </a:solidFill>
          <a:ln w="381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7000"/>
              </a:lnSpc>
              <a:spcBef>
                <a:spcPts val="0"/>
              </a:spcBef>
              <a:spcAft>
                <a:spcPts val="800"/>
              </a:spcAft>
              <a:buClrTx/>
              <a:buSzTx/>
              <a:buFontTx/>
              <a:buNone/>
              <a:tabLst/>
              <a:defRPr/>
            </a:pPr>
            <a:r>
              <a:rPr kumimoji="0" lang="en-GB" sz="3600" b="1"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Behaviour</a:t>
            </a:r>
            <a:r>
              <a:rPr kumimoji="0" lang="en-GB" sz="26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 </a:t>
            </a:r>
            <a:r>
              <a:rPr kumimoji="0" lang="en-GB" sz="28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is considered to be</a:t>
            </a:r>
            <a:r>
              <a:rPr kumimoji="0" lang="en-GB" sz="2800" b="1"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 </a:t>
            </a:r>
            <a:r>
              <a:rPr kumimoji="0" lang="en-GB" sz="3600" b="1"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Good</a:t>
            </a:r>
            <a:r>
              <a:rPr kumimoji="0" lang="en-GB" sz="36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 </a:t>
            </a:r>
            <a:r>
              <a:rPr kumimoji="0" lang="en-GB" sz="28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when a pupil shows respect for others and accepts that he or she has a personal responsibility to work with them to create a safe and cooperative learning environment. Pupils rated as good for behaviour will meet some, if not all, of the following. They will:</a:t>
            </a:r>
            <a:endParaRPr kumimoji="0" lang="en-GB"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GB" sz="26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 </a:t>
            </a:r>
            <a:endParaRPr kumimoji="0" lang="en-GB"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D8F07A8D-87B0-4A9B-9B15-30607FD831C2}"/>
              </a:ext>
            </a:extLst>
          </p:cNvPr>
          <p:cNvSpPr/>
          <p:nvPr/>
        </p:nvSpPr>
        <p:spPr>
          <a:xfrm>
            <a:off x="513397" y="3086100"/>
            <a:ext cx="11326178" cy="2587625"/>
          </a:xfrm>
          <a:prstGeom prst="roundRect">
            <a:avLst/>
          </a:prstGeom>
          <a:solidFill>
            <a:sysClr val="window" lastClr="FFFFFF"/>
          </a:solidFill>
          <a:ln w="381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342900" marR="0" lvl="0" indent="-342900" algn="just"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GB" sz="2200" b="0" i="0" u="none" strike="noStrike" kern="0" cap="none" spc="0" normalizeH="0" baseline="0" noProof="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Enter the classroom in good time and prepare for the lesson as soon as prompted.</a:t>
            </a:r>
            <a:endParaRPr kumimoji="0" lang="en-GB" sz="11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just"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GB" sz="2200" b="0" i="0" u="none" strike="noStrike" kern="0" cap="none" spc="0" normalizeH="0" baseline="0" noProof="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Take part in lessons in a polite, well-mannered way that allows effective learning to take place.</a:t>
            </a:r>
            <a:endParaRPr kumimoji="0" lang="en-GB" sz="11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just"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GB" sz="2200" b="0" i="0" u="none" strike="noStrike" kern="0" cap="none" spc="0" normalizeH="0" baseline="0" noProof="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Listen to and generally respect the rights and opinions of others.</a:t>
            </a:r>
            <a:endParaRPr kumimoji="0" lang="en-GB" sz="11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just" defTabSz="91440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GB" sz="2200" b="0" i="0" u="none" strike="noStrike" kern="0" cap="none" spc="0" normalizeH="0" baseline="0" noProof="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Work quietly when required, generally without the need for prompting to stay on task. </a:t>
            </a:r>
            <a:endParaRPr kumimoji="0" lang="en-GB" sz="11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just" defTabSz="91440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n-GB" sz="2200" b="0" i="0" u="none" strike="noStrike" kern="0" cap="none" spc="0" normalizeH="0" baseline="0" noProof="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Display behaviour that shows consideration for and supports the learning of others.</a:t>
            </a:r>
            <a:endParaRPr kumimoji="0" lang="en-GB" sz="11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9970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3543D1-3117-4AE1-A9E1-DB41794BFBE9}"/>
              </a:ext>
            </a:extLst>
          </p:cNvPr>
          <p:cNvSpPr>
            <a:spLocks noGrp="1"/>
          </p:cNvSpPr>
          <p:nvPr>
            <p:ph type="title"/>
          </p:nvPr>
        </p:nvSpPr>
        <p:spPr>
          <a:xfrm>
            <a:off x="838200" y="365125"/>
            <a:ext cx="10515600" cy="2652395"/>
          </a:xfrm>
          <a:prstGeom prst="round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r>
              <a:rPr lang="en-GB" sz="3600" b="1" dirty="0">
                <a:effectLst/>
                <a:ea typeface="Calibri" panose="020F0502020204030204" pitchFamily="34" charset="0"/>
                <a:cs typeface="Times New Roman" panose="02020603050405020304" pitchFamily="18" charset="0"/>
              </a:rPr>
              <a:t>Behaviour</a:t>
            </a:r>
            <a:r>
              <a:rPr lang="en-GB" sz="2600" dirty="0">
                <a:effectLst/>
                <a:ea typeface="Calibri" panose="020F0502020204030204" pitchFamily="34" charset="0"/>
                <a:cs typeface="Times New Roman" panose="02020603050405020304" pitchFamily="18" charset="0"/>
              </a:rPr>
              <a:t> </a:t>
            </a:r>
            <a:r>
              <a:rPr lang="en-GB" sz="2800" dirty="0">
                <a:effectLst/>
                <a:ea typeface="Calibri" panose="020F0502020204030204" pitchFamily="34" charset="0"/>
                <a:cs typeface="Times New Roman" panose="02020603050405020304" pitchFamily="18" charset="0"/>
              </a:rPr>
              <a:t>is considered to be</a:t>
            </a:r>
            <a:r>
              <a:rPr lang="en-GB" sz="2600" dirty="0">
                <a:effectLst/>
                <a:ea typeface="Calibri" panose="020F0502020204030204" pitchFamily="34" charset="0"/>
                <a:cs typeface="Times New Roman" panose="02020603050405020304" pitchFamily="18" charset="0"/>
              </a:rPr>
              <a:t> </a:t>
            </a:r>
            <a:r>
              <a:rPr lang="en-GB" sz="3600" b="1" dirty="0">
                <a:effectLst/>
                <a:ea typeface="Calibri" panose="020F0502020204030204" pitchFamily="34" charset="0"/>
                <a:cs typeface="Times New Roman" panose="02020603050405020304" pitchFamily="18" charset="0"/>
              </a:rPr>
              <a:t>Inconsistent</a:t>
            </a:r>
            <a:r>
              <a:rPr lang="en-GB" sz="2600" dirty="0">
                <a:effectLst/>
                <a:ea typeface="Calibri" panose="020F0502020204030204" pitchFamily="34" charset="0"/>
                <a:cs typeface="Times New Roman" panose="02020603050405020304" pitchFamily="18" charset="0"/>
              </a:rPr>
              <a:t> </a:t>
            </a:r>
            <a:r>
              <a:rPr lang="en-GB" sz="2800" dirty="0">
                <a:effectLst/>
                <a:ea typeface="Calibri" panose="020F0502020204030204" pitchFamily="34" charset="0"/>
                <a:cs typeface="Times New Roman" panose="02020603050405020304" pitchFamily="18" charset="0"/>
              </a:rPr>
              <a:t>when, while a pupil is cooperative and respectful most of the time, there are lapses which adversely affect their own learning and that of others. Pupils rated as inconsistent for behaviour will meet some, if not all, of the following. They will:</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6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2C33CB38-6CB7-4457-AA93-9260DB978051}"/>
              </a:ext>
            </a:extLst>
          </p:cNvPr>
          <p:cNvSpPr/>
          <p:nvPr/>
        </p:nvSpPr>
        <p:spPr>
          <a:xfrm>
            <a:off x="274321" y="3149600"/>
            <a:ext cx="11816080" cy="347535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gn="just">
              <a:lnSpc>
                <a:spcPct val="107000"/>
              </a:lnSpc>
              <a:spcAft>
                <a:spcPts val="0"/>
              </a:spcAft>
              <a:buFont typeface="Symbol" panose="05050102010706020507" pitchFamily="18" charset="2"/>
              <a:buChar char=""/>
            </a:pPr>
            <a:r>
              <a:rPr lang="en-GB" sz="2200" dirty="0">
                <a:solidFill>
                  <a:srgbClr val="000000"/>
                </a:solidFill>
                <a:effectLst/>
                <a:ea typeface="Calibri" panose="020F0502020204030204" pitchFamily="34" charset="0"/>
                <a:cs typeface="Times New Roman" panose="02020603050405020304" pitchFamily="18" charset="0"/>
              </a:rPr>
              <a:t>Have to, at times, be given several prompts before preparing for and settling to work.</a:t>
            </a:r>
            <a:endParaRPr lang="en-GB" sz="11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2200" dirty="0">
                <a:solidFill>
                  <a:srgbClr val="000000"/>
                </a:solidFill>
                <a:effectLst/>
                <a:ea typeface="Calibri" panose="020F0502020204030204" pitchFamily="34" charset="0"/>
                <a:cs typeface="Times New Roman" panose="02020603050405020304" pitchFamily="18" charset="0"/>
              </a:rPr>
              <a:t>Cooperate effectively in lessons some of the time but, on occasion, respond in a way that is detrimental to the learning of others.</a:t>
            </a:r>
            <a:endParaRPr lang="en-GB" sz="11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2200" dirty="0">
                <a:solidFill>
                  <a:srgbClr val="000000"/>
                </a:solidFill>
                <a:effectLst/>
                <a:ea typeface="Calibri" panose="020F0502020204030204" pitchFamily="34" charset="0"/>
                <a:cs typeface="Times New Roman" panose="02020603050405020304" pitchFamily="18" charset="0"/>
              </a:rPr>
              <a:t>Be respectful of the rights and opinions of others most of the time but, at other times, display intolerance.</a:t>
            </a:r>
            <a:endParaRPr lang="en-GB" sz="11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2200" dirty="0">
                <a:solidFill>
                  <a:srgbClr val="000000"/>
                </a:solidFill>
                <a:effectLst/>
                <a:ea typeface="Calibri" panose="020F0502020204030204" pitchFamily="34" charset="0"/>
                <a:cs typeface="Times New Roman" panose="02020603050405020304" pitchFamily="18" charset="0"/>
              </a:rPr>
              <a:t>Work quietly when required to some of the time but at other times need repeated prompts to stay on task.</a:t>
            </a:r>
            <a:endParaRPr lang="en-GB" sz="11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2200" dirty="0">
                <a:solidFill>
                  <a:srgbClr val="000000"/>
                </a:solidFill>
                <a:effectLst/>
                <a:ea typeface="Calibri" panose="020F0502020204030204" pitchFamily="34" charset="0"/>
                <a:cs typeface="Times New Roman" panose="02020603050405020304" pitchFamily="18" charset="0"/>
              </a:rPr>
              <a:t>Have lapses in behaviour that can waste time and cause disruption to their own learning and that of others.</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9721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C111FE6-9475-4752-8C8B-E5DA7B1B5ECF}"/>
              </a:ext>
            </a:extLst>
          </p:cNvPr>
          <p:cNvSpPr>
            <a:spLocks noGrp="1"/>
          </p:cNvSpPr>
          <p:nvPr>
            <p:ph type="title"/>
          </p:nvPr>
        </p:nvSpPr>
        <p:spPr>
          <a:xfrm>
            <a:off x="838200" y="365125"/>
            <a:ext cx="10515600" cy="2662555"/>
          </a:xfrm>
          <a:prstGeom prst="roundRect">
            <a:avLst/>
          </a:prstGeom>
          <a:solidFill>
            <a:srgbClr val="FF33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r>
              <a:rPr lang="en-GB" sz="3600" b="1" dirty="0">
                <a:effectLst/>
                <a:ea typeface="Calibri" panose="020F0502020204030204" pitchFamily="34" charset="0"/>
                <a:cs typeface="Times New Roman" panose="02020603050405020304" pitchFamily="18" charset="0"/>
              </a:rPr>
              <a:t>Behaviour</a:t>
            </a:r>
            <a:r>
              <a:rPr lang="en-GB" sz="2800" dirty="0">
                <a:effectLst/>
                <a:ea typeface="Calibri" panose="020F0502020204030204" pitchFamily="34" charset="0"/>
                <a:cs typeface="Times New Roman" panose="02020603050405020304" pitchFamily="18" charset="0"/>
              </a:rPr>
              <a:t> is considered to be </a:t>
            </a:r>
            <a:r>
              <a:rPr lang="en-GB" sz="3600" b="1" dirty="0">
                <a:effectLst/>
                <a:ea typeface="Calibri" panose="020F0502020204030204" pitchFamily="34" charset="0"/>
                <a:cs typeface="Times New Roman" panose="02020603050405020304" pitchFamily="18" charset="0"/>
              </a:rPr>
              <a:t>Causing Concern</a:t>
            </a:r>
            <a:r>
              <a:rPr lang="en-GB" sz="2800" b="1" dirty="0">
                <a:effectLst/>
                <a:ea typeface="Calibri" panose="020F0502020204030204" pitchFamily="34" charset="0"/>
                <a:cs typeface="Times New Roman" panose="02020603050405020304" pitchFamily="18" charset="0"/>
              </a:rPr>
              <a:t> </a:t>
            </a:r>
            <a:r>
              <a:rPr lang="en-GB" sz="2800" dirty="0">
                <a:effectLst/>
                <a:ea typeface="Calibri" panose="020F0502020204030204" pitchFamily="34" charset="0"/>
                <a:cs typeface="Times New Roman" panose="02020603050405020304" pitchFamily="18" charset="0"/>
              </a:rPr>
              <a:t>when a pupil regularly fails to respect the right of teachers to teach and others to learn in a calm, safe and effective environment.</a:t>
            </a:r>
            <a:r>
              <a:rPr lang="en-GB" sz="2800" b="1" dirty="0">
                <a:effectLst/>
                <a:ea typeface="Calibri" panose="020F0502020204030204" pitchFamily="34" charset="0"/>
                <a:cs typeface="Times New Roman" panose="02020603050405020304" pitchFamily="18" charset="0"/>
              </a:rPr>
              <a:t> </a:t>
            </a:r>
            <a:r>
              <a:rPr lang="en-GB" sz="2800" dirty="0">
                <a:effectLst/>
                <a:ea typeface="Calibri" panose="020F0502020204030204" pitchFamily="34" charset="0"/>
                <a:cs typeface="Times New Roman" panose="02020603050405020304" pitchFamily="18" charset="0"/>
              </a:rPr>
              <a:t>Pupils rated as causing concern for behaviour will match some, if not all, of the following. They will:</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36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36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6C533A07-F051-409E-A6A9-41455EB2A0EA}"/>
              </a:ext>
            </a:extLst>
          </p:cNvPr>
          <p:cNvSpPr/>
          <p:nvPr/>
        </p:nvSpPr>
        <p:spPr>
          <a:xfrm>
            <a:off x="269240" y="3181350"/>
            <a:ext cx="11653520" cy="3138170"/>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gn="just">
              <a:lnSpc>
                <a:spcPct val="107000"/>
              </a:lnSpc>
              <a:spcAft>
                <a:spcPts val="0"/>
              </a:spcAft>
              <a:buFont typeface="Symbol" panose="05050102010706020507" pitchFamily="18" charset="2"/>
              <a:buChar char=""/>
            </a:pPr>
            <a:r>
              <a:rPr lang="en-GB" sz="2200">
                <a:solidFill>
                  <a:srgbClr val="000000"/>
                </a:solidFill>
                <a:effectLst/>
                <a:ea typeface="Calibri" panose="020F0502020204030204" pitchFamily="34" charset="0"/>
                <a:cs typeface="Times New Roman" panose="02020603050405020304" pitchFamily="18" charset="0"/>
              </a:rPr>
              <a:t>Need constant prompting to prepare for a lesson and settle to work, hence wasting their own time in class and the time of others.</a:t>
            </a:r>
            <a:endParaRPr lang="en-GB" sz="1100">
              <a:effectLs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2200">
                <a:solidFill>
                  <a:srgbClr val="000000"/>
                </a:solidFill>
                <a:effectLst/>
                <a:ea typeface="Calibri" panose="020F0502020204030204" pitchFamily="34" charset="0"/>
                <a:cs typeface="Times New Roman" panose="02020603050405020304" pitchFamily="18" charset="0"/>
              </a:rPr>
              <a:t>Fail to take part in lessons on a regular basis and show no consideration or respect for the rights of a teacher to teach or a pupil to learn by causing interruption. </a:t>
            </a:r>
            <a:endParaRPr lang="en-GB" sz="1100">
              <a:effectLs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2200">
                <a:solidFill>
                  <a:srgbClr val="000000"/>
                </a:solidFill>
                <a:effectLst/>
                <a:ea typeface="Calibri" panose="020F0502020204030204" pitchFamily="34" charset="0"/>
                <a:cs typeface="Times New Roman" panose="02020603050405020304" pitchFamily="18" charset="0"/>
              </a:rPr>
              <a:t>Show no interest in and a lack respect for the opinions of others, often vocally.</a:t>
            </a:r>
            <a:endParaRPr lang="en-GB" sz="1100">
              <a:effectLs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2200">
                <a:solidFill>
                  <a:srgbClr val="000000"/>
                </a:solidFill>
                <a:effectLst/>
                <a:ea typeface="Calibri" panose="020F0502020204030204" pitchFamily="34" charset="0"/>
                <a:cs typeface="Times New Roman" panose="02020603050405020304" pitchFamily="18" charset="0"/>
              </a:rPr>
              <a:t>Need constant prompting to work independently and quietly, often failing to comply.</a:t>
            </a:r>
            <a:endParaRPr lang="en-GB" sz="110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2200">
                <a:solidFill>
                  <a:srgbClr val="000000"/>
                </a:solidFill>
                <a:effectLst/>
                <a:ea typeface="Calibri" panose="020F0502020204030204" pitchFamily="34" charset="0"/>
                <a:cs typeface="Times New Roman" panose="02020603050405020304" pitchFamily="18" charset="0"/>
              </a:rPr>
              <a:t>Display a behaviour pattern that regularly hinders their own learning and disrupts that of others.</a:t>
            </a:r>
            <a:endParaRPr lang="en-GB" sz="1100">
              <a:effectLst/>
              <a:ea typeface="Calibri" panose="020F0502020204030204" pitchFamily="34" charset="0"/>
              <a:cs typeface="Times New Roman" panose="02020603050405020304" pitchFamily="18" charset="0"/>
            </a:endParaRPr>
          </a:p>
          <a:p>
            <a:pPr>
              <a:lnSpc>
                <a:spcPct val="107000"/>
              </a:lnSpc>
              <a:spcAft>
                <a:spcPts val="800"/>
              </a:spcAft>
            </a:pPr>
            <a:r>
              <a:rPr lang="en-GB" sz="1100">
                <a:solidFill>
                  <a:srgbClr val="000000"/>
                </a:solidFill>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0931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4620A4-1BB2-4452-9A2D-A67EACB075E9}"/>
              </a:ext>
            </a:extLst>
          </p:cNvPr>
          <p:cNvSpPr>
            <a:spLocks noGrp="1"/>
          </p:cNvSpPr>
          <p:nvPr>
            <p:ph type="title"/>
          </p:nvPr>
        </p:nvSpPr>
        <p:spPr>
          <a:xfrm>
            <a:off x="838200" y="365125"/>
            <a:ext cx="10515600" cy="2510155"/>
          </a:xfrm>
          <a:prstGeom prst="roundRect">
            <a:avLst/>
          </a:prstGeom>
          <a:solidFill>
            <a:srgbClr val="E4AC0A"/>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r>
              <a:rPr lang="en-GB" sz="3600" b="1" dirty="0">
                <a:solidFill>
                  <a:schemeClr val="bg1"/>
                </a:solidFill>
                <a:effectLst/>
                <a:ea typeface="Calibri" panose="020F0502020204030204" pitchFamily="34" charset="0"/>
                <a:cs typeface="Times New Roman" panose="02020603050405020304" pitchFamily="18" charset="0"/>
              </a:rPr>
              <a:t>Effort</a:t>
            </a:r>
            <a:r>
              <a:rPr lang="en-GB" sz="2600" dirty="0">
                <a:solidFill>
                  <a:schemeClr val="bg1"/>
                </a:solidFill>
                <a:effectLst/>
                <a:ea typeface="Calibri" panose="020F0502020204030204" pitchFamily="34" charset="0"/>
                <a:cs typeface="Times New Roman" panose="02020603050405020304" pitchFamily="18" charset="0"/>
              </a:rPr>
              <a:t> </a:t>
            </a:r>
            <a:r>
              <a:rPr lang="en-GB" sz="2800" dirty="0">
                <a:solidFill>
                  <a:schemeClr val="bg1"/>
                </a:solidFill>
                <a:effectLst/>
                <a:ea typeface="Calibri" panose="020F0502020204030204" pitchFamily="34" charset="0"/>
                <a:cs typeface="Times New Roman" panose="02020603050405020304" pitchFamily="18" charset="0"/>
              </a:rPr>
              <a:t>is considered to</a:t>
            </a:r>
            <a:r>
              <a:rPr lang="en-GB" sz="2800" b="1" dirty="0">
                <a:solidFill>
                  <a:schemeClr val="bg1"/>
                </a:solidFill>
                <a:effectLst/>
                <a:ea typeface="Calibri" panose="020F0502020204030204" pitchFamily="34" charset="0"/>
                <a:cs typeface="Times New Roman" panose="02020603050405020304" pitchFamily="18" charset="0"/>
              </a:rPr>
              <a:t> </a:t>
            </a:r>
            <a:r>
              <a:rPr lang="en-GB" sz="2800" dirty="0">
                <a:solidFill>
                  <a:schemeClr val="bg1"/>
                </a:solidFill>
                <a:effectLst/>
                <a:ea typeface="Calibri" panose="020F0502020204030204" pitchFamily="34" charset="0"/>
                <a:cs typeface="Times New Roman" panose="02020603050405020304" pitchFamily="18" charset="0"/>
              </a:rPr>
              <a:t>be</a:t>
            </a:r>
            <a:r>
              <a:rPr lang="en-GB" sz="2800" b="1" dirty="0">
                <a:solidFill>
                  <a:schemeClr val="bg1"/>
                </a:solidFill>
                <a:effectLst/>
                <a:ea typeface="Calibri" panose="020F0502020204030204" pitchFamily="34" charset="0"/>
                <a:cs typeface="Times New Roman" panose="02020603050405020304" pitchFamily="18" charset="0"/>
              </a:rPr>
              <a:t> </a:t>
            </a:r>
            <a:r>
              <a:rPr lang="en-GB" sz="3600" b="1" dirty="0">
                <a:solidFill>
                  <a:schemeClr val="bg1"/>
                </a:solidFill>
                <a:effectLst/>
                <a:ea typeface="Calibri" panose="020F0502020204030204" pitchFamily="34" charset="0"/>
                <a:cs typeface="Times New Roman" panose="02020603050405020304" pitchFamily="18" charset="0"/>
              </a:rPr>
              <a:t>Excellent </a:t>
            </a:r>
            <a:r>
              <a:rPr lang="en-GB" sz="2800" dirty="0">
                <a:solidFill>
                  <a:schemeClr val="bg1"/>
                </a:solidFill>
                <a:effectLst/>
                <a:ea typeface="Calibri" panose="020F0502020204030204" pitchFamily="34" charset="0"/>
                <a:cs typeface="Times New Roman" panose="02020603050405020304" pitchFamily="18" charset="0"/>
              </a:rPr>
              <a:t>when a pupil is fully committed to maximising the use of all available learning opportunities. Pupils rated as excellent for effort will meet most, if not all, of the following. They will:</a:t>
            </a:r>
            <a:endParaRPr lang="en-GB" sz="1100" dirty="0">
              <a:solidFill>
                <a:schemeClr val="bg1"/>
              </a:solidFill>
              <a:effectLst/>
              <a:ea typeface="Calibri" panose="020F0502020204030204" pitchFamily="34"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72F5E20B-F74D-4102-9813-01E1433553C8}"/>
              </a:ext>
            </a:extLst>
          </p:cNvPr>
          <p:cNvSpPr/>
          <p:nvPr/>
        </p:nvSpPr>
        <p:spPr>
          <a:xfrm>
            <a:off x="485616" y="3014663"/>
            <a:ext cx="11220768" cy="2136457"/>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gn="just">
              <a:buFont typeface="Symbol" panose="05050102010706020507" pitchFamily="18" charset="2"/>
              <a:buChar char=""/>
            </a:pPr>
            <a:r>
              <a:rPr lang="en-GB" sz="2200">
                <a:solidFill>
                  <a:srgbClr val="000000"/>
                </a:solidFill>
                <a:effectLst/>
                <a:ea typeface="Calibri" panose="020F0502020204030204" pitchFamily="34" charset="0"/>
                <a:cs typeface="Times New Roman" panose="02020603050405020304" pitchFamily="18" charset="0"/>
              </a:rPr>
              <a:t>Actively participate and be fully engaged in the lesson at all times.</a:t>
            </a:r>
            <a:endParaRPr lang="en-GB">
              <a:effectLst/>
            </a:endParaRPr>
          </a:p>
          <a:p>
            <a:pPr marL="342900" lvl="0" indent="-342900" algn="just">
              <a:buFont typeface="Symbol" panose="05050102010706020507" pitchFamily="18" charset="2"/>
              <a:buChar char=""/>
            </a:pPr>
            <a:r>
              <a:rPr lang="en-GB" sz="2200">
                <a:solidFill>
                  <a:srgbClr val="000000"/>
                </a:solidFill>
                <a:effectLst/>
                <a:ea typeface="Calibri" panose="020F0502020204030204" pitchFamily="34" charset="0"/>
                <a:cs typeface="Times New Roman" panose="02020603050405020304" pitchFamily="18" charset="0"/>
              </a:rPr>
              <a:t>Actively seek feedback on how to improve the quality of their work.</a:t>
            </a:r>
            <a:endParaRPr lang="en-GB">
              <a:effectLst/>
            </a:endParaRPr>
          </a:p>
          <a:p>
            <a:pPr marL="342900" lvl="0" indent="-342900" algn="just">
              <a:buFont typeface="Symbol" panose="05050102010706020507" pitchFamily="18" charset="2"/>
              <a:buChar char=""/>
            </a:pPr>
            <a:r>
              <a:rPr lang="en-GB" sz="2200">
                <a:solidFill>
                  <a:srgbClr val="000000"/>
                </a:solidFill>
                <a:effectLst/>
                <a:ea typeface="Calibri" panose="020F0502020204030204" pitchFamily="34" charset="0"/>
                <a:cs typeface="Times New Roman" panose="02020603050405020304" pitchFamily="18" charset="0"/>
              </a:rPr>
              <a:t>Show resilience and persevere with all challenges, including those they find difficult.</a:t>
            </a:r>
            <a:endParaRPr lang="en-GB">
              <a:effectLst/>
            </a:endParaRPr>
          </a:p>
          <a:p>
            <a:pPr marL="342900" lvl="0" indent="-342900" algn="just">
              <a:buFont typeface="Symbol" panose="05050102010706020507" pitchFamily="18" charset="2"/>
              <a:buChar char=""/>
            </a:pPr>
            <a:r>
              <a:rPr lang="en-GB" sz="2200">
                <a:solidFill>
                  <a:srgbClr val="000000"/>
                </a:solidFill>
                <a:effectLst/>
                <a:ea typeface="Calibri" panose="020F0502020204030204" pitchFamily="34" charset="0"/>
                <a:cs typeface="Times New Roman" panose="02020603050405020304" pitchFamily="18" charset="0"/>
              </a:rPr>
              <a:t>Work efficiently and be highly disciplined in their approach.</a:t>
            </a:r>
            <a:endParaRPr lang="en-GB">
              <a:effectLst/>
            </a:endParaRPr>
          </a:p>
          <a:p>
            <a:pPr marL="342900" lvl="0" indent="-342900" algn="just">
              <a:buFont typeface="Symbol" panose="05050102010706020507" pitchFamily="18" charset="2"/>
              <a:buChar char=""/>
            </a:pPr>
            <a:r>
              <a:rPr lang="en-GB" sz="2200">
                <a:solidFill>
                  <a:srgbClr val="000000"/>
                </a:solidFill>
                <a:effectLst/>
                <a:ea typeface="Calibri" panose="020F0502020204030204" pitchFamily="34" charset="0"/>
                <a:cs typeface="Times New Roman" panose="02020603050405020304" pitchFamily="18" charset="0"/>
              </a:rPr>
              <a:t>Display initiative when given a task rather than giving up until being told what to do.</a:t>
            </a:r>
            <a:endParaRPr lang="en-GB">
              <a:effectLst/>
            </a:endParaRPr>
          </a:p>
          <a:p>
            <a:pPr>
              <a:lnSpc>
                <a:spcPct val="107000"/>
              </a:lnSpc>
              <a:spcAft>
                <a:spcPts val="800"/>
              </a:spcAft>
            </a:pPr>
            <a:r>
              <a:rPr lang="en-GB" sz="1100">
                <a:solidFill>
                  <a:srgbClr val="000000"/>
                </a:solidFill>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1427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DB2D57-DD40-4C16-ABF5-EC196199B0CB}"/>
              </a:ext>
            </a:extLst>
          </p:cNvPr>
          <p:cNvSpPr>
            <a:spLocks noGrp="1"/>
          </p:cNvSpPr>
          <p:nvPr>
            <p:ph type="title"/>
          </p:nvPr>
        </p:nvSpPr>
        <p:spPr>
          <a:xfrm>
            <a:off x="838200" y="365125"/>
            <a:ext cx="10515600" cy="2317115"/>
          </a:xfrm>
          <a:prstGeom prst="roundRect">
            <a:avLst/>
          </a:prstGeom>
          <a:solidFill>
            <a:srgbClr val="0EAE0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r>
              <a:rPr lang="en-GB" sz="3600" b="1" dirty="0">
                <a:effectLst/>
                <a:ea typeface="Calibri" panose="020F0502020204030204" pitchFamily="34" charset="0"/>
                <a:cs typeface="Times New Roman" panose="02020603050405020304" pitchFamily="18" charset="0"/>
              </a:rPr>
              <a:t>Effort</a:t>
            </a:r>
            <a:r>
              <a:rPr lang="en-GB" sz="2600" dirty="0">
                <a:effectLst/>
                <a:ea typeface="Calibri" panose="020F0502020204030204" pitchFamily="34" charset="0"/>
                <a:cs typeface="Times New Roman" panose="02020603050405020304" pitchFamily="18" charset="0"/>
              </a:rPr>
              <a:t> </a:t>
            </a:r>
            <a:r>
              <a:rPr lang="en-GB" sz="2800" dirty="0">
                <a:effectLst/>
                <a:ea typeface="Calibri" panose="020F0502020204030204" pitchFamily="34" charset="0"/>
                <a:cs typeface="Times New Roman" panose="02020603050405020304" pitchFamily="18" charset="0"/>
              </a:rPr>
              <a:t>is considered to be</a:t>
            </a:r>
            <a:r>
              <a:rPr lang="en-GB" sz="2800" b="1" dirty="0">
                <a:effectLst/>
                <a:ea typeface="Calibri" panose="020F0502020204030204" pitchFamily="34" charset="0"/>
                <a:cs typeface="Times New Roman" panose="02020603050405020304" pitchFamily="18" charset="0"/>
              </a:rPr>
              <a:t> </a:t>
            </a:r>
            <a:r>
              <a:rPr lang="en-GB" sz="3600" b="1" dirty="0">
                <a:effectLst/>
                <a:ea typeface="Calibri" panose="020F0502020204030204" pitchFamily="34" charset="0"/>
                <a:cs typeface="Times New Roman" panose="02020603050405020304" pitchFamily="18" charset="0"/>
              </a:rPr>
              <a:t>Good</a:t>
            </a:r>
            <a:r>
              <a:rPr lang="en-GB" sz="3600" dirty="0">
                <a:effectLst/>
                <a:ea typeface="Calibri" panose="020F0502020204030204" pitchFamily="34" charset="0"/>
                <a:cs typeface="Times New Roman" panose="02020603050405020304" pitchFamily="18" charset="0"/>
              </a:rPr>
              <a:t> </a:t>
            </a:r>
            <a:r>
              <a:rPr lang="en-GB" sz="2800" dirty="0">
                <a:effectLst/>
                <a:ea typeface="Calibri" panose="020F0502020204030204" pitchFamily="34" charset="0"/>
                <a:cs typeface="Times New Roman" panose="02020603050405020304" pitchFamily="18" charset="0"/>
              </a:rPr>
              <a:t>when a pupil is generally responsible; hardworking and making an effort to complete all tasks set. Pupils rated as good for effort will meet some, if not all, of the following. They will:</a:t>
            </a:r>
            <a:endParaRPr lang="en-GB" sz="1100" dirty="0">
              <a:effectLst/>
              <a:ea typeface="Calibri" panose="020F0502020204030204" pitchFamily="34"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C2AF8E3C-4F8F-45D2-AC85-48C9FC4038D7}"/>
              </a:ext>
            </a:extLst>
          </p:cNvPr>
          <p:cNvSpPr/>
          <p:nvPr/>
        </p:nvSpPr>
        <p:spPr>
          <a:xfrm>
            <a:off x="432911" y="2881949"/>
            <a:ext cx="11326178" cy="2218372"/>
          </a:xfrm>
          <a:prstGeom prst="roundRect">
            <a:avLst/>
          </a:prstGeom>
          <a:solidFill>
            <a:sysClr val="window" lastClr="FFFFFF"/>
          </a:solidFill>
          <a:ln w="381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gn="just">
              <a:lnSpc>
                <a:spcPct val="107000"/>
              </a:lnSpc>
              <a:buFont typeface="Symbol" panose="05050102010706020507" pitchFamily="18" charset="2"/>
              <a:buChar char=""/>
              <a:defRPr/>
            </a:pPr>
            <a:r>
              <a:rPr lang="en-GB" sz="2200" kern="0" dirty="0">
                <a:solidFill>
                  <a:srgbClr val="000000"/>
                </a:solidFill>
                <a:ea typeface="Calibri" panose="020F0502020204030204" pitchFamily="34" charset="0"/>
                <a:cs typeface="Times New Roman" panose="02020603050405020304" pitchFamily="18" charset="0"/>
              </a:rPr>
              <a:t>Show an interest in their learning and be attentive and focused.</a:t>
            </a:r>
          </a:p>
          <a:p>
            <a:pPr marL="342900" lvl="0" indent="-342900" algn="just">
              <a:lnSpc>
                <a:spcPct val="107000"/>
              </a:lnSpc>
              <a:buFont typeface="Symbol" panose="05050102010706020507" pitchFamily="18" charset="2"/>
              <a:buChar char=""/>
              <a:defRPr/>
            </a:pPr>
            <a:r>
              <a:rPr lang="en-GB" sz="2200" kern="0" dirty="0">
                <a:solidFill>
                  <a:srgbClr val="000000"/>
                </a:solidFill>
                <a:ea typeface="Calibri" panose="020F0502020204030204" pitchFamily="34" charset="0"/>
                <a:cs typeface="Times New Roman" panose="02020603050405020304" pitchFamily="18" charset="0"/>
              </a:rPr>
              <a:t>Respond well to feedback and targets and complete work to the expected standard.</a:t>
            </a:r>
          </a:p>
          <a:p>
            <a:pPr marL="342900" lvl="0" indent="-342900" algn="just">
              <a:lnSpc>
                <a:spcPct val="107000"/>
              </a:lnSpc>
              <a:buFont typeface="Symbol" panose="05050102010706020507" pitchFamily="18" charset="2"/>
              <a:buChar char=""/>
              <a:defRPr/>
            </a:pPr>
            <a:r>
              <a:rPr lang="en-GB" sz="2200" kern="0" dirty="0">
                <a:solidFill>
                  <a:srgbClr val="000000"/>
                </a:solidFill>
                <a:ea typeface="Calibri" panose="020F0502020204030204" pitchFamily="34" charset="0"/>
                <a:cs typeface="Times New Roman" panose="02020603050405020304" pitchFamily="18" charset="0"/>
              </a:rPr>
              <a:t>Show resilience and be willing to persevere when things become difficult.</a:t>
            </a:r>
          </a:p>
          <a:p>
            <a:pPr marL="342900" lvl="0" indent="-342900" algn="just">
              <a:lnSpc>
                <a:spcPct val="107000"/>
              </a:lnSpc>
              <a:buFont typeface="Symbol" panose="05050102010706020507" pitchFamily="18" charset="2"/>
              <a:buChar char=""/>
              <a:defRPr/>
            </a:pPr>
            <a:r>
              <a:rPr lang="en-GB" sz="2200" kern="0" dirty="0">
                <a:solidFill>
                  <a:srgbClr val="000000"/>
                </a:solidFill>
                <a:ea typeface="Calibri" panose="020F0502020204030204" pitchFamily="34" charset="0"/>
                <a:cs typeface="Times New Roman" panose="02020603050405020304" pitchFamily="18" charset="0"/>
              </a:rPr>
              <a:t>Take responsibility for their own work and be well organised.</a:t>
            </a:r>
          </a:p>
          <a:p>
            <a:pPr marL="342900" lvl="0" indent="-342900" algn="just">
              <a:lnSpc>
                <a:spcPct val="107000"/>
              </a:lnSpc>
              <a:buFont typeface="Symbol" panose="05050102010706020507" pitchFamily="18" charset="2"/>
              <a:buChar char=""/>
              <a:defRPr/>
            </a:pPr>
            <a:r>
              <a:rPr lang="en-GB" sz="2200" kern="0" dirty="0">
                <a:solidFill>
                  <a:srgbClr val="000000"/>
                </a:solidFill>
                <a:ea typeface="Calibri" panose="020F0502020204030204" pitchFamily="34" charset="0"/>
                <a:cs typeface="Times New Roman" panose="02020603050405020304" pitchFamily="18" charset="0"/>
              </a:rPr>
              <a:t>Be willing to attempt what is asked of them and sometimes more.</a:t>
            </a:r>
          </a:p>
        </p:txBody>
      </p:sp>
    </p:spTree>
    <p:extLst>
      <p:ext uri="{BB962C8B-B14F-4D97-AF65-F5344CB8AC3E}">
        <p14:creationId xmlns:p14="http://schemas.microsoft.com/office/powerpoint/2010/main" val="2643240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E84D91-223F-46EF-B835-88E0F5002F5B}"/>
              </a:ext>
            </a:extLst>
          </p:cNvPr>
          <p:cNvSpPr>
            <a:spLocks noGrp="1"/>
          </p:cNvSpPr>
          <p:nvPr>
            <p:ph type="title"/>
          </p:nvPr>
        </p:nvSpPr>
        <p:spPr>
          <a:xfrm>
            <a:off x="838200" y="365125"/>
            <a:ext cx="10515600" cy="3190875"/>
          </a:xfrm>
          <a:prstGeom prst="round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r>
              <a:rPr lang="en-GB" sz="3600" b="1" dirty="0">
                <a:effectLst/>
                <a:ea typeface="Calibri" panose="020F0502020204030204" pitchFamily="34" charset="0"/>
                <a:cs typeface="Times New Roman" panose="02020603050405020304" pitchFamily="18" charset="0"/>
              </a:rPr>
              <a:t>Effort</a:t>
            </a:r>
            <a:r>
              <a:rPr lang="en-GB" sz="2600" dirty="0">
                <a:effectLst/>
                <a:ea typeface="Calibri" panose="020F0502020204030204" pitchFamily="34" charset="0"/>
                <a:cs typeface="Times New Roman" panose="02020603050405020304" pitchFamily="18" charset="0"/>
              </a:rPr>
              <a:t> </a:t>
            </a:r>
            <a:r>
              <a:rPr lang="en-GB" sz="2800" dirty="0">
                <a:effectLst/>
                <a:ea typeface="Calibri" panose="020F0502020204030204" pitchFamily="34" charset="0"/>
                <a:cs typeface="Times New Roman" panose="02020603050405020304" pitchFamily="18" charset="0"/>
              </a:rPr>
              <a:t>is considered to be</a:t>
            </a:r>
            <a:r>
              <a:rPr lang="en-GB" sz="2600" dirty="0">
                <a:effectLst/>
                <a:ea typeface="Calibri" panose="020F0502020204030204" pitchFamily="34" charset="0"/>
                <a:cs typeface="Times New Roman" panose="02020603050405020304" pitchFamily="18" charset="0"/>
              </a:rPr>
              <a:t> </a:t>
            </a:r>
            <a:r>
              <a:rPr lang="en-GB" sz="3600" b="1" dirty="0">
                <a:effectLst/>
                <a:ea typeface="Calibri" panose="020F0502020204030204" pitchFamily="34" charset="0"/>
                <a:cs typeface="Times New Roman" panose="02020603050405020304" pitchFamily="18" charset="0"/>
              </a:rPr>
              <a:t>Inconsistent</a:t>
            </a:r>
            <a:r>
              <a:rPr lang="en-GB" sz="2600" dirty="0">
                <a:effectLst/>
                <a:ea typeface="Calibri" panose="020F0502020204030204" pitchFamily="34" charset="0"/>
                <a:cs typeface="Times New Roman" panose="02020603050405020304" pitchFamily="18" charset="0"/>
              </a:rPr>
              <a:t> </a:t>
            </a:r>
            <a:r>
              <a:rPr lang="en-GB" sz="2800" dirty="0">
                <a:effectLst/>
                <a:ea typeface="Calibri" panose="020F0502020204030204" pitchFamily="34" charset="0"/>
                <a:cs typeface="Times New Roman" panose="02020603050405020304" pitchFamily="18" charset="0"/>
              </a:rPr>
              <a:t>when a pupil, while attempting to do most of what is being asked for, often fails to push him or herself beyond the minimum standard required and does not make the most of the opportunities available for improvement. Pupils rated as inconsistent will match some, if not all, of the following. They will:</a:t>
            </a:r>
            <a:endParaRPr lang="en-GB" sz="1100" dirty="0">
              <a:effectLst/>
              <a:ea typeface="Calibri" panose="020F0502020204030204" pitchFamily="34"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84A31F91-6354-4DFC-955B-CA9A601E414A}"/>
              </a:ext>
            </a:extLst>
          </p:cNvPr>
          <p:cNvSpPr/>
          <p:nvPr/>
        </p:nvSpPr>
        <p:spPr>
          <a:xfrm>
            <a:off x="439737" y="3652839"/>
            <a:ext cx="11274743" cy="2239962"/>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nSpc>
                <a:spcPct val="107000"/>
              </a:lnSpc>
              <a:spcAft>
                <a:spcPts val="0"/>
              </a:spcAft>
              <a:buSzPts val="2400"/>
              <a:buFont typeface="Symbol" panose="05050102010706020507" pitchFamily="18" charset="2"/>
              <a:buChar char=""/>
            </a:pPr>
            <a:r>
              <a:rPr lang="en-GB" sz="2200" dirty="0">
                <a:solidFill>
                  <a:srgbClr val="000000"/>
                </a:solidFill>
                <a:effectLst/>
                <a:ea typeface="Calibri" panose="020F0502020204030204" pitchFamily="34" charset="0"/>
                <a:cs typeface="Times New Roman" panose="02020603050405020304" pitchFamily="18" charset="0"/>
              </a:rPr>
              <a:t>Work well some of the time but cannot be always be relied on to do so.</a:t>
            </a:r>
            <a:endParaRPr lang="en-GB" sz="11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SzPts val="2400"/>
              <a:buFont typeface="Symbol" panose="05050102010706020507" pitchFamily="18" charset="2"/>
              <a:buChar char=""/>
            </a:pPr>
            <a:r>
              <a:rPr lang="en-GB" sz="2200" dirty="0">
                <a:solidFill>
                  <a:srgbClr val="000000"/>
                </a:solidFill>
                <a:effectLst/>
                <a:ea typeface="Calibri" panose="020F0502020204030204" pitchFamily="34" charset="0"/>
                <a:cs typeface="Times New Roman" panose="02020603050405020304" pitchFamily="18" charset="0"/>
              </a:rPr>
              <a:t>Be variable in their response to feedback, not always using it effectively.</a:t>
            </a:r>
            <a:endParaRPr lang="en-GB" sz="11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SzPts val="2400"/>
              <a:buFont typeface="Symbol" panose="05050102010706020507" pitchFamily="18" charset="2"/>
              <a:buChar char=""/>
            </a:pPr>
            <a:r>
              <a:rPr lang="en-GB" sz="2200" dirty="0">
                <a:solidFill>
                  <a:srgbClr val="000000"/>
                </a:solidFill>
                <a:effectLst/>
                <a:ea typeface="Calibri" panose="020F0502020204030204" pitchFamily="34" charset="0"/>
                <a:cs typeface="Times New Roman" panose="02020603050405020304" pitchFamily="18" charset="0"/>
              </a:rPr>
              <a:t>Give up too easily when faced with challenging tasks.</a:t>
            </a:r>
            <a:endParaRPr lang="en-GB" sz="11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SzPts val="2400"/>
              <a:buFont typeface="Symbol" panose="05050102010706020507" pitchFamily="18" charset="2"/>
              <a:buChar char=""/>
            </a:pPr>
            <a:r>
              <a:rPr lang="en-GB" sz="2200" dirty="0">
                <a:solidFill>
                  <a:srgbClr val="000000"/>
                </a:solidFill>
                <a:effectLst/>
                <a:ea typeface="Calibri" panose="020F0502020204030204" pitchFamily="34" charset="0"/>
                <a:cs typeface="Times New Roman" panose="02020603050405020304" pitchFamily="18" charset="0"/>
              </a:rPr>
              <a:t>Work willingly at times, but often require prompting and encouragement.</a:t>
            </a:r>
            <a:endParaRPr lang="en-GB" sz="11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SzPts val="2400"/>
              <a:buFont typeface="Symbol" panose="05050102010706020507" pitchFamily="18" charset="2"/>
              <a:buChar char=""/>
            </a:pPr>
            <a:r>
              <a:rPr lang="en-GB" sz="2200" dirty="0">
                <a:solidFill>
                  <a:srgbClr val="000000"/>
                </a:solidFill>
                <a:effectLst/>
                <a:ea typeface="Calibri" panose="020F0502020204030204" pitchFamily="34" charset="0"/>
                <a:cs typeface="Times New Roman" panose="02020603050405020304" pitchFamily="18" charset="0"/>
              </a:rPr>
              <a:t>Tend to do the bare minimum at times and not always to the standard they are capable of.</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1699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3B4A0B-45C3-434B-8BE0-483213360906}"/>
              </a:ext>
            </a:extLst>
          </p:cNvPr>
          <p:cNvSpPr>
            <a:spLocks noGrp="1"/>
          </p:cNvSpPr>
          <p:nvPr>
            <p:ph type="title"/>
          </p:nvPr>
        </p:nvSpPr>
        <p:spPr>
          <a:xfrm>
            <a:off x="838200" y="365125"/>
            <a:ext cx="10515600" cy="2388235"/>
          </a:xfrm>
          <a:prstGeom prst="roundRect">
            <a:avLst/>
          </a:prstGeom>
          <a:solidFill>
            <a:srgbClr val="FF33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r>
              <a:rPr lang="en-GB" sz="3600" b="1" dirty="0">
                <a:effectLst/>
                <a:ea typeface="Calibri" panose="020F0502020204030204" pitchFamily="34" charset="0"/>
                <a:cs typeface="Times New Roman" panose="02020603050405020304" pitchFamily="18" charset="0"/>
              </a:rPr>
              <a:t>Effort</a:t>
            </a:r>
            <a:r>
              <a:rPr lang="en-GB" sz="2800" dirty="0">
                <a:effectLst/>
                <a:ea typeface="Calibri" panose="020F0502020204030204" pitchFamily="34" charset="0"/>
                <a:cs typeface="Times New Roman" panose="02020603050405020304" pitchFamily="18" charset="0"/>
              </a:rPr>
              <a:t> is considered to be </a:t>
            </a:r>
            <a:r>
              <a:rPr lang="en-GB" sz="3600" b="1" dirty="0">
                <a:effectLst/>
                <a:ea typeface="Calibri" panose="020F0502020204030204" pitchFamily="34" charset="0"/>
                <a:cs typeface="Times New Roman" panose="02020603050405020304" pitchFamily="18" charset="0"/>
              </a:rPr>
              <a:t>Causing Concern</a:t>
            </a:r>
            <a:r>
              <a:rPr lang="en-GB" sz="2800" b="1" dirty="0">
                <a:effectLst/>
                <a:ea typeface="Calibri" panose="020F0502020204030204" pitchFamily="34" charset="0"/>
                <a:cs typeface="Times New Roman" panose="02020603050405020304" pitchFamily="18" charset="0"/>
              </a:rPr>
              <a:t> </a:t>
            </a:r>
            <a:r>
              <a:rPr lang="en-GB" sz="2800" dirty="0">
                <a:effectLst/>
                <a:ea typeface="Calibri" panose="020F0502020204030204" pitchFamily="34" charset="0"/>
                <a:cs typeface="Times New Roman" panose="02020603050405020304" pitchFamily="18" charset="0"/>
              </a:rPr>
              <a:t>when a pupil is failing to engage in lessons on a regular basis and is taking little responsibility for their own learning. Pupils rated as causing concern will match some, if not all, of the following. They will:</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360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FCD4CABB-C48E-4211-A8DF-132E971CE1B2}"/>
              </a:ext>
            </a:extLst>
          </p:cNvPr>
          <p:cNvSpPr/>
          <p:nvPr/>
        </p:nvSpPr>
        <p:spPr>
          <a:xfrm>
            <a:off x="551656" y="2876233"/>
            <a:ext cx="11088688" cy="2183447"/>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nSpc>
                <a:spcPct val="107000"/>
              </a:lnSpc>
              <a:spcAft>
                <a:spcPts val="0"/>
              </a:spcAft>
              <a:buSzPts val="2400"/>
              <a:buFont typeface="Symbol" panose="05050102010706020507" pitchFamily="18" charset="2"/>
              <a:buChar char=""/>
              <a:tabLst>
                <a:tab pos="2865755" algn="ctr"/>
                <a:tab pos="5731510" algn="r"/>
              </a:tabLst>
            </a:pPr>
            <a:r>
              <a:rPr lang="en-GB" sz="2200" dirty="0">
                <a:solidFill>
                  <a:srgbClr val="000000"/>
                </a:solidFill>
                <a:effectLst/>
                <a:ea typeface="Calibri" panose="020F0502020204030204" pitchFamily="34" charset="0"/>
                <a:cs typeface="Times New Roman" panose="02020603050405020304" pitchFamily="18" charset="0"/>
              </a:rPr>
              <a:t>Show little desire to be involved in lessons and may disrupt the learning of others.</a:t>
            </a:r>
            <a:endParaRPr lang="en-GB" sz="11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2400"/>
              <a:buFont typeface="Symbol" panose="05050102010706020507" pitchFamily="18" charset="2"/>
              <a:buChar char=""/>
              <a:tabLst>
                <a:tab pos="2865755" algn="ctr"/>
                <a:tab pos="5731510" algn="r"/>
              </a:tabLst>
            </a:pPr>
            <a:r>
              <a:rPr lang="en-GB" sz="2200" dirty="0">
                <a:solidFill>
                  <a:srgbClr val="000000"/>
                </a:solidFill>
                <a:effectLst/>
                <a:ea typeface="Calibri" panose="020F0502020204030204" pitchFamily="34" charset="0"/>
                <a:cs typeface="Times New Roman" panose="02020603050405020304" pitchFamily="18" charset="0"/>
              </a:rPr>
              <a:t>Fail to take any interest in feedback and, as a result, fail to make much progress.</a:t>
            </a:r>
            <a:endParaRPr lang="en-GB" sz="11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SzPts val="2400"/>
              <a:buFont typeface="Symbol" panose="05050102010706020507" pitchFamily="18" charset="2"/>
              <a:buChar char=""/>
              <a:tabLst>
                <a:tab pos="2865755" algn="ctr"/>
                <a:tab pos="5731510" algn="r"/>
              </a:tabLst>
            </a:pPr>
            <a:r>
              <a:rPr lang="en-GB" sz="2200" dirty="0">
                <a:solidFill>
                  <a:srgbClr val="000000"/>
                </a:solidFill>
                <a:effectLst/>
                <a:ea typeface="Calibri" panose="020F0502020204030204" pitchFamily="34" charset="0"/>
                <a:cs typeface="Times New Roman" panose="02020603050405020304" pitchFamily="18" charset="0"/>
              </a:rPr>
              <a:t>Show no interest in being challenged and will give up before even trying.</a:t>
            </a:r>
            <a:endParaRPr lang="en-GB" sz="11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2400"/>
              <a:buFont typeface="Symbol" panose="05050102010706020507" pitchFamily="18" charset="2"/>
              <a:buChar char=""/>
              <a:tabLst>
                <a:tab pos="2865755" algn="ctr"/>
                <a:tab pos="5731510" algn="r"/>
              </a:tabLst>
            </a:pPr>
            <a:r>
              <a:rPr lang="en-GB" sz="2200" dirty="0">
                <a:solidFill>
                  <a:srgbClr val="000000"/>
                </a:solidFill>
                <a:effectLst/>
                <a:ea typeface="Calibri" panose="020F0502020204030204" pitchFamily="34" charset="0"/>
                <a:cs typeface="Times New Roman" panose="02020603050405020304" pitchFamily="18" charset="0"/>
              </a:rPr>
              <a:t>Waste time and take little pride in their work.</a:t>
            </a:r>
            <a:endParaRPr lang="en-GB" sz="11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SzPts val="2400"/>
              <a:buFont typeface="Symbol" panose="05050102010706020507" pitchFamily="18" charset="2"/>
              <a:buChar char=""/>
              <a:tabLst>
                <a:tab pos="2865755" algn="ctr"/>
                <a:tab pos="5731510" algn="r"/>
              </a:tabLst>
            </a:pPr>
            <a:r>
              <a:rPr lang="en-GB" sz="2200" dirty="0">
                <a:solidFill>
                  <a:srgbClr val="000000"/>
                </a:solidFill>
                <a:effectLst/>
                <a:ea typeface="Calibri" panose="020F0502020204030204" pitchFamily="34" charset="0"/>
                <a:cs typeface="Times New Roman" panose="02020603050405020304" pitchFamily="18" charset="0"/>
              </a:rPr>
              <a:t>Make little or no attempt to complete tasks.</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100" dirty="0">
                <a:solidFill>
                  <a:srgbClr val="000000"/>
                </a:solidFill>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2596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0DC7EFF151B3341AF6798F1B1CCB56E" ma:contentTypeVersion="7" ma:contentTypeDescription="Create a new document." ma:contentTypeScope="" ma:versionID="acc72768fef86a1f7bd5cee6fd3e2a6c">
  <xsd:schema xmlns:xsd="http://www.w3.org/2001/XMLSchema" xmlns:xs="http://www.w3.org/2001/XMLSchema" xmlns:p="http://schemas.microsoft.com/office/2006/metadata/properties" xmlns:ns3="56ab56bc-9fd9-4c7d-a07e-ddcff0c5442b" xmlns:ns4="dfb53477-1a2f-4cd5-aebc-a4234beeaa7d" targetNamespace="http://schemas.microsoft.com/office/2006/metadata/properties" ma:root="true" ma:fieldsID="23dbf0cc40196380544e154c23438bdd" ns3:_="" ns4:_="">
    <xsd:import namespace="56ab56bc-9fd9-4c7d-a07e-ddcff0c5442b"/>
    <xsd:import namespace="dfb53477-1a2f-4cd5-aebc-a4234beeaa7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ab56bc-9fd9-4c7d-a07e-ddcff0c544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b53477-1a2f-4cd5-aebc-a4234beeaa7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4D6492-F46A-4218-AF20-83462685B7D4}">
  <ds:schemaRefs>
    <ds:schemaRef ds:uri="http://schemas.microsoft.com/sharepoint/v3/contenttype/forms"/>
  </ds:schemaRefs>
</ds:datastoreItem>
</file>

<file path=customXml/itemProps2.xml><?xml version="1.0" encoding="utf-8"?>
<ds:datastoreItem xmlns:ds="http://schemas.openxmlformats.org/officeDocument/2006/customXml" ds:itemID="{1F770CE9-978E-47E2-9502-5926AA4F949E}">
  <ds:schemaRefs>
    <ds:schemaRef ds:uri="http://purl.org/dc/terms/"/>
    <ds:schemaRef ds:uri="dfb53477-1a2f-4cd5-aebc-a4234beeaa7d"/>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56ab56bc-9fd9-4c7d-a07e-ddcff0c5442b"/>
    <ds:schemaRef ds:uri="http://www.w3.org/XML/1998/namespace"/>
  </ds:schemaRefs>
</ds:datastoreItem>
</file>

<file path=customXml/itemProps3.xml><?xml version="1.0" encoding="utf-8"?>
<ds:datastoreItem xmlns:ds="http://schemas.openxmlformats.org/officeDocument/2006/customXml" ds:itemID="{1F2EA047-682D-4BD2-AC33-F61A98D0B9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ab56bc-9fd9-4c7d-a07e-ddcff0c5442b"/>
    <ds:schemaRef ds:uri="dfb53477-1a2f-4cd5-aebc-a4234beeaa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1828</TotalTime>
  <Words>1128</Words>
  <Application>Microsoft Office PowerPoint</Application>
  <PresentationFormat>Widescreen</PresentationFormat>
  <Paragraphs>71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Symbol</vt:lpstr>
      <vt:lpstr>Office Theme</vt:lpstr>
      <vt:lpstr>PowerPoint Presentation</vt:lpstr>
      <vt:lpstr>Behaviour is considered to be Excellent when a pupil shows respect for others at all times and fully lives up to the personal responsibilities required to create a strong, safe and effective learning environment in which all pupils can flourish. Pupils rated as excellent for behaviour will meet most, if not all, of the following. They will:</vt:lpstr>
      <vt:lpstr>Behaviour is considered to be Good when a pupil shows respect for others and accepts that he or she has a personal responsibility to work with them to create a safe and cooperative learning environment. Pupils rated as good for behaviour will meet some, if not all, of the following. They will:  </vt:lpstr>
      <vt:lpstr>Behaviour is considered to be Inconsistent when, while a pupil is cooperative and respectful most of the time, there are lapses which adversely affect their own learning and that of others. Pupils rated as inconsistent for behaviour will meet some, if not all, of the following. They will:  </vt:lpstr>
      <vt:lpstr>Behaviour is considered to be Causing Concern when a pupil regularly fails to respect the right of teachers to teach and others to learn in a calm, safe and effective environment. Pupils rated as causing concern for behaviour will match some, if not all, of the following. They will:    </vt:lpstr>
      <vt:lpstr>Effort is considered to be Excellent when a pupil is fully committed to maximising the use of all available learning opportunities. Pupils rated as excellent for effort will meet most, if not all, of the following. They will:</vt:lpstr>
      <vt:lpstr>Effort is considered to be Good when a pupil is generally responsible; hardworking and making an effort to complete all tasks set. Pupils rated as good for effort will meet some, if not all, of the following. They will:</vt:lpstr>
      <vt:lpstr>Effort is considered to be Inconsistent when a pupil, while attempting to do most of what is being asked for, often fails to push him or herself beyond the minimum standard required and does not make the most of the opportunities available for improvement. Pupils rated as inconsistent will match some, if not all, of the following. They will:</vt:lpstr>
      <vt:lpstr>Effort is considered to be Causing Concern when a pupil is failing to engage in lessons on a regular basis and is taking little responsibility for their own learning. Pupils rated as causing concern will match some, if not all, of the following. They will: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Behaviour is considered to be Excellent when a pupil shows respect for others at all times and fully lives up to the personal responsibilities required to create a strong, safe and effective learning environment in which all pupils can flourish. Pupils rated as excellent for behaviour will meet most, if not all, of the following. They will:</dc:title>
  <dc:creator>Robin Christie</dc:creator>
  <cp:lastModifiedBy>Robin Christie</cp:lastModifiedBy>
  <cp:revision>1</cp:revision>
  <cp:lastPrinted>2019-10-31T14:35:06Z</cp:lastPrinted>
  <dcterms:created xsi:type="dcterms:W3CDTF">2019-08-19T14:04:07Z</dcterms:created>
  <dcterms:modified xsi:type="dcterms:W3CDTF">2019-11-01T11:10:16Z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0x010100C0DC7EFF151B3341AF6798F1B1CCB56E</vt:lpwstr>
  </property>
</Properties>
</file>