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71" r:id="rId9"/>
    <p:sldId id="272" r:id="rId10"/>
    <p:sldId id="273" r:id="rId11"/>
    <p:sldId id="274" r:id="rId12"/>
    <p:sldId id="268" r:id="rId13"/>
    <p:sldId id="269" r:id="rId14"/>
    <p:sldId id="270" r:id="rId15"/>
    <p:sldId id="259" r:id="rId16"/>
    <p:sldId id="26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D8DA83-E142-4A63-A136-8CDE115C4289}"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1826787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D8DA83-E142-4A63-A136-8CDE115C4289}"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2417675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D8DA83-E142-4A63-A136-8CDE115C4289}"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150313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D8DA83-E142-4A63-A136-8CDE115C4289}"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67949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8DA83-E142-4A63-A136-8CDE115C4289}" type="datetimeFigureOut">
              <a:rPr lang="en-GB" smtClean="0"/>
              <a:t>22/11/2016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401497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D8DA83-E142-4A63-A136-8CDE115C4289}"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200736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D8DA83-E142-4A63-A136-8CDE115C4289}" type="datetimeFigureOut">
              <a:rPr lang="en-GB" smtClean="0"/>
              <a:t>22/11/2016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172843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D8DA83-E142-4A63-A136-8CDE115C4289}" type="datetimeFigureOut">
              <a:rPr lang="en-GB" smtClean="0"/>
              <a:t>22/11/2016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334420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8DA83-E142-4A63-A136-8CDE115C4289}" type="datetimeFigureOut">
              <a:rPr lang="en-GB" smtClean="0"/>
              <a:t>22/11/2016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144999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8DA83-E142-4A63-A136-8CDE115C4289}"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29636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8DA83-E142-4A63-A136-8CDE115C4289}" type="datetimeFigureOut">
              <a:rPr lang="en-GB" smtClean="0"/>
              <a:t>22/11/2016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588594-553C-4901-9408-CB813C32A87F}" type="slidenum">
              <a:rPr lang="en-GB" smtClean="0"/>
              <a:t>‹#›</a:t>
            </a:fld>
            <a:endParaRPr lang="en-GB"/>
          </a:p>
        </p:txBody>
      </p:sp>
    </p:spTree>
    <p:extLst>
      <p:ext uri="{BB962C8B-B14F-4D97-AF65-F5344CB8AC3E}">
        <p14:creationId xmlns:p14="http://schemas.microsoft.com/office/powerpoint/2010/main" val="176055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8DA83-E142-4A63-A136-8CDE115C4289}" type="datetimeFigureOut">
              <a:rPr lang="en-GB" smtClean="0"/>
              <a:t>22/11/2016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88594-553C-4901-9408-CB813C32A87F}" type="slidenum">
              <a:rPr lang="en-GB" smtClean="0"/>
              <a:t>‹#›</a:t>
            </a:fld>
            <a:endParaRPr lang="en-GB"/>
          </a:p>
        </p:txBody>
      </p:sp>
    </p:spTree>
    <p:extLst>
      <p:ext uri="{BB962C8B-B14F-4D97-AF65-F5344CB8AC3E}">
        <p14:creationId xmlns:p14="http://schemas.microsoft.com/office/powerpoint/2010/main" val="2287702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latin typeface="Arial" panose="020B0604020202020204" pitchFamily="34" charset="0"/>
                <a:cs typeface="Arial" panose="020B0604020202020204" pitchFamily="34" charset="0"/>
              </a:rPr>
              <a:t>Alternative </a:t>
            </a:r>
            <a:r>
              <a:rPr lang="en-GB" dirty="0">
                <a:latin typeface="Arial" panose="020B0604020202020204" pitchFamily="34" charset="0"/>
                <a:cs typeface="Arial" panose="020B0604020202020204" pitchFamily="34" charset="0"/>
              </a:rPr>
              <a:t>A</a:t>
            </a:r>
            <a:r>
              <a:rPr lang="en-GB" dirty="0" smtClean="0">
                <a:latin typeface="Arial" panose="020B0604020202020204" pitchFamily="34" charset="0"/>
                <a:cs typeface="Arial" panose="020B0604020202020204" pitchFamily="34" charset="0"/>
              </a:rPr>
              <a:t>ssessment </a:t>
            </a:r>
            <a:r>
              <a:rPr lang="en-GB" dirty="0" smtClean="0">
                <a:latin typeface="Arial" panose="020B0604020202020204" pitchFamily="34" charset="0"/>
                <a:cs typeface="Arial" panose="020B0604020202020204" pitchFamily="34" charset="0"/>
              </a:rPr>
              <a:t>Arrangements</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3999" y="3602037"/>
            <a:ext cx="9706377" cy="2721489"/>
          </a:xfrm>
        </p:spPr>
        <p:txBody>
          <a:bodyPr/>
          <a:lstStyle/>
          <a:p>
            <a:r>
              <a:rPr lang="en-GB" dirty="0" smtClean="0">
                <a:latin typeface="Arial" panose="020B0604020202020204" pitchFamily="34" charset="0"/>
                <a:cs typeface="Arial" panose="020B0604020202020204" pitchFamily="34" charset="0"/>
              </a:rPr>
              <a:t>A quick </a:t>
            </a:r>
            <a:r>
              <a:rPr lang="en-GB" dirty="0" smtClean="0">
                <a:latin typeface="Arial" panose="020B0604020202020204" pitchFamily="34" charset="0"/>
                <a:cs typeface="Arial" panose="020B0604020202020204" pitchFamily="34" charset="0"/>
              </a:rPr>
              <a:t>guide</a:t>
            </a:r>
          </a:p>
          <a:p>
            <a:r>
              <a:rPr lang="en-GB" dirty="0" smtClean="0">
                <a:latin typeface="Arial" panose="020B0604020202020204" pitchFamily="34" charset="0"/>
                <a:cs typeface="Arial" panose="020B0604020202020204" pitchFamily="34" charset="0"/>
              </a:rPr>
              <a:t>Study Skills Evening 22/11/16</a:t>
            </a:r>
          </a:p>
          <a:p>
            <a:endParaRPr lang="en-GB" dirty="0">
              <a:latin typeface="Arial" panose="020B0604020202020204" pitchFamily="34" charset="0"/>
              <a:cs typeface="Arial" panose="020B0604020202020204" pitchFamily="34" charset="0"/>
            </a:endParaRPr>
          </a:p>
          <a:p>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577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Alternative Assessment Arrangements</a:t>
            </a:r>
            <a:endParaRPr lang="en-GB" dirty="0"/>
          </a:p>
        </p:txBody>
      </p:sp>
      <p:sp>
        <p:nvSpPr>
          <p:cNvPr id="3" name="Content Placeholder 2"/>
          <p:cNvSpPr>
            <a:spLocks noGrp="1"/>
          </p:cNvSpPr>
          <p:nvPr>
            <p:ph idx="1"/>
          </p:nvPr>
        </p:nvSpPr>
        <p:spPr/>
        <p:txBody>
          <a:bodyPr/>
          <a:lstStyle/>
          <a:p>
            <a:r>
              <a:rPr lang="en-GB" dirty="0" smtClean="0"/>
              <a:t>Dialogue with school</a:t>
            </a:r>
          </a:p>
          <a:p>
            <a:r>
              <a:rPr lang="en-GB" dirty="0" smtClean="0"/>
              <a:t>Don’t leave this to the last minute, this is not just about exams, there are other assessments too.</a:t>
            </a:r>
          </a:p>
          <a:p>
            <a:r>
              <a:rPr lang="en-GB" dirty="0" smtClean="0"/>
              <a:t>We want to Get it Right for Every Child</a:t>
            </a:r>
          </a:p>
          <a:p>
            <a:r>
              <a:rPr lang="en-GB" dirty="0" smtClean="0"/>
              <a:t>It is about supporting the young person through the SQA diet.</a:t>
            </a:r>
          </a:p>
          <a:p>
            <a:endParaRPr lang="en-GB" dirty="0"/>
          </a:p>
          <a:p>
            <a:pPr marL="0" indent="0">
              <a:buNone/>
            </a:pPr>
            <a:r>
              <a:rPr lang="en-GB" dirty="0"/>
              <a:t> </a:t>
            </a:r>
            <a:r>
              <a:rPr lang="en-GB" dirty="0" smtClean="0"/>
              <a:t>NO ACCIDENTS!</a:t>
            </a:r>
          </a:p>
          <a:p>
            <a:endParaRPr lang="en-GB" dirty="0"/>
          </a:p>
          <a:p>
            <a:pPr marL="0" indent="0">
              <a:buNone/>
            </a:pPr>
            <a:endParaRPr lang="en-GB" dirty="0" smtClean="0"/>
          </a:p>
        </p:txBody>
      </p:sp>
    </p:spTree>
    <p:extLst>
      <p:ext uri="{BB962C8B-B14F-4D97-AF65-F5344CB8AC3E}">
        <p14:creationId xmlns:p14="http://schemas.microsoft.com/office/powerpoint/2010/main" val="796762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77698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8464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064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0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7189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1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178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Alternative Assessment Arrangements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Assessment </a:t>
            </a:r>
            <a:r>
              <a:rPr lang="en-GB" dirty="0">
                <a:latin typeface="Arial" panose="020B0604020202020204" pitchFamily="34" charset="0"/>
                <a:cs typeface="Arial" panose="020B0604020202020204" pitchFamily="34" charset="0"/>
              </a:rPr>
              <a:t>arrangements allow candidates who are disabled, and/or have been identified as having additional support needs, appropriate arrangements to access the assessment without compromising its integrity. Candidates are individuals with a diverse range of needs and it is important that you consider the individual assessment needs of your candidates when considering the most appropriate assessment arrangements. </a:t>
            </a:r>
          </a:p>
        </p:txBody>
      </p:sp>
    </p:spTree>
    <p:extLst>
      <p:ext uri="{BB962C8B-B14F-4D97-AF65-F5344CB8AC3E}">
        <p14:creationId xmlns:p14="http://schemas.microsoft.com/office/powerpoint/2010/main" val="1715490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Alternative Assessment Arrangements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GB" sz="2200" dirty="0">
                <a:latin typeface="Arial" panose="020B0604020202020204" pitchFamily="34" charset="0"/>
                <a:cs typeface="Arial" panose="020B0604020202020204" pitchFamily="34" charset="0"/>
              </a:rPr>
              <a:t>For example: </a:t>
            </a:r>
          </a:p>
          <a:p>
            <a:r>
              <a:rPr lang="en-GB" sz="2200" dirty="0" smtClean="0">
                <a:latin typeface="Arial" panose="020B0604020202020204" pitchFamily="34" charset="0"/>
                <a:cs typeface="Arial" panose="020B0604020202020204" pitchFamily="34" charset="0"/>
              </a:rPr>
              <a:t>a </a:t>
            </a:r>
            <a:r>
              <a:rPr lang="en-GB" sz="2200" dirty="0">
                <a:latin typeface="Arial" panose="020B0604020202020204" pitchFamily="34" charset="0"/>
                <a:cs typeface="Arial" panose="020B0604020202020204" pitchFamily="34" charset="0"/>
              </a:rPr>
              <a:t>candidate who is profoundly deaf, and who uses sign, may need sign support to access an assessment task </a:t>
            </a:r>
          </a:p>
          <a:p>
            <a:r>
              <a:rPr lang="en-GB" sz="2200" dirty="0" smtClean="0">
                <a:latin typeface="Arial" panose="020B0604020202020204" pitchFamily="34" charset="0"/>
                <a:cs typeface="Arial" panose="020B0604020202020204" pitchFamily="34" charset="0"/>
              </a:rPr>
              <a:t>a </a:t>
            </a:r>
            <a:r>
              <a:rPr lang="en-GB" sz="2200" dirty="0">
                <a:latin typeface="Arial" panose="020B0604020202020204" pitchFamily="34" charset="0"/>
                <a:cs typeface="Arial" panose="020B0604020202020204" pitchFamily="34" charset="0"/>
              </a:rPr>
              <a:t>candidate experiencing mental health difficulties, who is very lethargic first thing in the morning due to medication, may need the start time of an assessment adjusted </a:t>
            </a:r>
          </a:p>
          <a:p>
            <a:r>
              <a:rPr lang="en-GB" sz="2200" dirty="0" smtClean="0">
                <a:latin typeface="Arial" panose="020B0604020202020204" pitchFamily="34" charset="0"/>
                <a:cs typeface="Arial" panose="020B0604020202020204" pitchFamily="34" charset="0"/>
              </a:rPr>
              <a:t>a </a:t>
            </a:r>
            <a:r>
              <a:rPr lang="en-GB" sz="2200" dirty="0">
                <a:latin typeface="Arial" panose="020B0604020202020204" pitchFamily="34" charset="0"/>
                <a:cs typeface="Arial" panose="020B0604020202020204" pitchFamily="34" charset="0"/>
              </a:rPr>
              <a:t>candidate with dyslexia, who experiences difficulties with reading, may need to use a coloured overlay and may also need extra time to complete an assessment </a:t>
            </a:r>
          </a:p>
          <a:p>
            <a:r>
              <a:rPr lang="en-GB" sz="2200" dirty="0" smtClean="0">
                <a:latin typeface="Arial" panose="020B0604020202020204" pitchFamily="34" charset="0"/>
                <a:cs typeface="Arial" panose="020B0604020202020204" pitchFamily="34" charset="0"/>
              </a:rPr>
              <a:t>a </a:t>
            </a:r>
            <a:r>
              <a:rPr lang="en-GB" sz="2200" dirty="0">
                <a:latin typeface="Arial" panose="020B0604020202020204" pitchFamily="34" charset="0"/>
                <a:cs typeface="Arial" panose="020B0604020202020204" pitchFamily="34" charset="0"/>
              </a:rPr>
              <a:t>candidate with ADHD (attention deficit hyperactivity disorder), who has persistent difficulties with concentrating, may need a separate room with supervised rest breaks </a:t>
            </a:r>
          </a:p>
          <a:p>
            <a:endParaRPr lang="en-GB" dirty="0"/>
          </a:p>
        </p:txBody>
      </p:sp>
    </p:spTree>
    <p:extLst>
      <p:ext uri="{BB962C8B-B14F-4D97-AF65-F5344CB8AC3E}">
        <p14:creationId xmlns:p14="http://schemas.microsoft.com/office/powerpoint/2010/main" val="414693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Alternative Assessment Arrangements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55313"/>
            <a:ext cx="10515600" cy="5048518"/>
          </a:xfrm>
        </p:spPr>
        <p:txBody>
          <a:bodyPr>
            <a:noAutofit/>
          </a:bodyPr>
          <a:lstStyle/>
          <a:p>
            <a:pPr marL="0" indent="0">
              <a:buNone/>
            </a:pPr>
            <a:r>
              <a:rPr lang="en-GB" sz="2000" b="1" dirty="0">
                <a:latin typeface="Arial" panose="020B0604020202020204" pitchFamily="34" charset="0"/>
                <a:cs typeface="Arial" panose="020B0604020202020204" pitchFamily="34" charset="0"/>
              </a:rPr>
              <a:t>Access to assessment: the principles </a:t>
            </a:r>
          </a:p>
          <a:p>
            <a:pPr marL="0" indent="0">
              <a:buNone/>
            </a:pPr>
            <a:r>
              <a:rPr lang="en-GB" sz="2000" dirty="0">
                <a:latin typeface="Arial" panose="020B0604020202020204" pitchFamily="34" charset="0"/>
                <a:cs typeface="Arial" panose="020B0604020202020204" pitchFamily="34" charset="0"/>
              </a:rPr>
              <a:t>As the national awarding body for Scotland, SQA has a responsibility to ensure that assessment leading to certification is rigorous and fair for all candidates, and that it allows candidates to demonstrate the skills, knowledge and understanding required for the qualification. </a:t>
            </a:r>
          </a:p>
          <a:p>
            <a:pPr marL="0" indent="0">
              <a:buNone/>
            </a:pPr>
            <a:r>
              <a:rPr lang="en-GB" sz="2000" dirty="0">
                <a:latin typeface="Arial" panose="020B0604020202020204" pitchFamily="34" charset="0"/>
                <a:cs typeface="Arial" panose="020B0604020202020204" pitchFamily="34" charset="0"/>
              </a:rPr>
              <a:t>The principles that our assessment arrangements policy are based on are: </a:t>
            </a:r>
          </a:p>
          <a:p>
            <a:r>
              <a:rPr lang="en-GB" sz="2000" b="1" dirty="0">
                <a:latin typeface="Arial" panose="020B0604020202020204" pitchFamily="34" charset="0"/>
                <a:cs typeface="Arial" panose="020B0604020202020204" pitchFamily="34" charset="0"/>
              </a:rPr>
              <a:t>1. Candidates for whom assessment arrangements are provided should potentially have the ability to achieve the national standards, but be unable to do so using the published assessment arrangements for the particular qualification. </a:t>
            </a:r>
            <a:r>
              <a:rPr lang="en-GB" sz="2000" dirty="0">
                <a:latin typeface="Arial" panose="020B0604020202020204" pitchFamily="34" charset="0"/>
                <a:cs typeface="Arial" panose="020B0604020202020204" pitchFamily="34" charset="0"/>
              </a:rPr>
              <a:t>It is important that candidates are entered for a qualification at the right level, given their general level of ability and attainment. Assessment arrangements are designed to enable candidates’ access to an assessment to allow them to demonstrate their attainment. They are not designed to compensate for lack of attainment. </a:t>
            </a:r>
          </a:p>
          <a:p>
            <a:r>
              <a:rPr lang="en-GB" sz="1800" dirty="0">
                <a:latin typeface="Arial" panose="020B0604020202020204" pitchFamily="34" charset="0"/>
                <a:cs typeface="Arial" panose="020B0604020202020204" pitchFamily="34" charset="0"/>
              </a:rPr>
              <a:t>For example, a candidate may have difficulty with reading the questions in an external assessment. Assessment arrangements, such as the use of a computer with text-reading software, may alleviate this disadvantage. </a:t>
            </a:r>
          </a:p>
          <a:p>
            <a:endParaRPr lang="en-GB" sz="2000" dirty="0"/>
          </a:p>
        </p:txBody>
      </p:sp>
    </p:spTree>
    <p:extLst>
      <p:ext uri="{BB962C8B-B14F-4D97-AF65-F5344CB8AC3E}">
        <p14:creationId xmlns:p14="http://schemas.microsoft.com/office/powerpoint/2010/main" val="3978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Alternative Assessment Arrangements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a:p>
          <a:p>
            <a:pPr marL="0" indent="0">
              <a:buNone/>
            </a:pPr>
            <a:r>
              <a:rPr lang="en-GB" sz="2200" b="1" dirty="0">
                <a:latin typeface="Arial" panose="020B0604020202020204" pitchFamily="34" charset="0"/>
                <a:cs typeface="Arial" panose="020B0604020202020204" pitchFamily="34" charset="0"/>
              </a:rPr>
              <a:t>2. The integrity of the qualification must be maintained. </a:t>
            </a:r>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Assessment arrangements must be considered in the context of the assessment standards or competence standards for each qualification. Assessment arrangements must not compromise these standards or undermine the integrity of the qualification. Any qualification that is awarded must provide a reliable indication of the knowledge, skills, understanding and competence of the holder. </a:t>
            </a:r>
          </a:p>
          <a:p>
            <a:r>
              <a:rPr lang="en-GB" sz="2200" dirty="0">
                <a:latin typeface="Arial" panose="020B0604020202020204" pitchFamily="34" charset="0"/>
                <a:cs typeface="Arial" panose="020B0604020202020204" pitchFamily="34" charset="0"/>
              </a:rPr>
              <a:t>For example, it is not possible for a candidate to use a human scribe in a National Literacy unit, where writing skills are being explicitly assessed </a:t>
            </a:r>
            <a:endParaRPr lang="en-GB"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82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Assessment Arrangements</a:t>
            </a:r>
            <a:endParaRPr lang="en-GB" dirty="0"/>
          </a:p>
        </p:txBody>
      </p:sp>
      <p:sp>
        <p:nvSpPr>
          <p:cNvPr id="3" name="Content Placeholder 2"/>
          <p:cNvSpPr>
            <a:spLocks noGrp="1"/>
          </p:cNvSpPr>
          <p:nvPr>
            <p:ph idx="1"/>
          </p:nvPr>
        </p:nvSpPr>
        <p:spPr/>
        <p:txBody>
          <a:bodyPr>
            <a:normAutofit lnSpcReduction="10000"/>
          </a:bodyPr>
          <a:lstStyle/>
          <a:p>
            <a:endParaRPr lang="en-GB" dirty="0"/>
          </a:p>
          <a:p>
            <a:pPr marL="0" indent="0">
              <a:buNone/>
            </a:pPr>
            <a:r>
              <a:rPr lang="en-GB" sz="2000" b="1" dirty="0" smtClean="0">
                <a:latin typeface="Arial" panose="020B0604020202020204" pitchFamily="34" charset="0"/>
                <a:cs typeface="Arial" panose="020B0604020202020204" pitchFamily="34" charset="0"/>
              </a:rPr>
              <a:t>3</a:t>
            </a:r>
            <a:r>
              <a:rPr lang="en-GB" sz="2000" b="1"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Assessment arrangements should be tailored to meet a candidate’s individual needs. </a:t>
            </a:r>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The individual needs of candidates should be the basis for the provision of an assessment arrangement. As part of the overall support offered to them, candidates should have an assessment arrangements plan, considered subject by subject, with no assumption that the same kind or level of support will be required in every case. </a:t>
            </a:r>
          </a:p>
          <a:p>
            <a:r>
              <a:rPr lang="en-GB" sz="2200" dirty="0">
                <a:latin typeface="Arial" panose="020B0604020202020204" pitchFamily="34" charset="0"/>
                <a:cs typeface="Arial" panose="020B0604020202020204" pitchFamily="34" charset="0"/>
              </a:rPr>
              <a:t>For example, a candidate with writing difficulties might not be at any disadvantage in the multiple-choice question paper in the National 5 Chemistry examination. However, the same candidate might have difficulties producing a written essay in the National 5 History examination. There should be documented evidence of a candidate’s </a:t>
            </a:r>
            <a:r>
              <a:rPr lang="en-GB" sz="2000" dirty="0">
                <a:latin typeface="Arial" panose="020B0604020202020204" pitchFamily="34" charset="0"/>
                <a:cs typeface="Arial" panose="020B0604020202020204" pitchFamily="34" charset="0"/>
              </a:rPr>
              <a:t>assessment needs. </a:t>
            </a:r>
          </a:p>
        </p:txBody>
      </p:sp>
    </p:spTree>
    <p:extLst>
      <p:ext uri="{BB962C8B-B14F-4D97-AF65-F5344CB8AC3E}">
        <p14:creationId xmlns:p14="http://schemas.microsoft.com/office/powerpoint/2010/main" val="125462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Assessment Arrangements</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a:p>
          <a:p>
            <a:r>
              <a:rPr lang="en-GB" sz="2400" b="1" dirty="0">
                <a:latin typeface="Arial" panose="020B0604020202020204" pitchFamily="34" charset="0"/>
                <a:cs typeface="Arial" panose="020B0604020202020204" pitchFamily="34" charset="0"/>
              </a:rPr>
              <a:t>4. Assessment arrangements should reflect, as far as possible, the candidate’s normal way of learning and producing work. </a:t>
            </a: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The method used to facilitate access to an assessment will generally be, though not always, the method that has been used in the learning environment. For example, if a candidate with dyslexia normally uses a computer with a spellchecker in class to overcome writing difficulties, this should be the assessment arrangement provided in the assessment. </a:t>
            </a:r>
          </a:p>
          <a:p>
            <a:r>
              <a:rPr lang="en-GB" sz="2400" dirty="0">
                <a:latin typeface="Arial" panose="020B0604020202020204" pitchFamily="34" charset="0"/>
                <a:cs typeface="Arial" panose="020B0604020202020204" pitchFamily="34" charset="0"/>
              </a:rPr>
              <a:t>However, there may be situations where a candidate’s particular way of working in the learning environment is not acceptable in an assessment. For example, a candidate who has a profound speech and language impairment, and who normally has someone in class explaining words and terms, would not be allowed such support in the externally-set examination question paper. For this reason, it is very important that candidates are aware of, and have practice in, working in a way that reflects what is going to be allowed as support.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0866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 Assessment Arrangements</a:t>
            </a:r>
            <a:endParaRPr lang="en-GB" dirty="0"/>
          </a:p>
        </p:txBody>
      </p:sp>
      <p:sp>
        <p:nvSpPr>
          <p:cNvPr id="3" name="Content Placeholder 2"/>
          <p:cNvSpPr>
            <a:spLocks noGrp="1"/>
          </p:cNvSpPr>
          <p:nvPr>
            <p:ph idx="1"/>
          </p:nvPr>
        </p:nvSpPr>
        <p:spPr>
          <a:xfrm>
            <a:off x="838200" y="1429555"/>
            <a:ext cx="10515600" cy="4747408"/>
          </a:xfrm>
        </p:spPr>
        <p:txBody>
          <a:bodyPr>
            <a:normAutofit fontScale="70000" lnSpcReduction="20000"/>
          </a:bodyPr>
          <a:lstStyle/>
          <a:p>
            <a:pPr marL="0" indent="0">
              <a:buNone/>
            </a:pPr>
            <a:r>
              <a:rPr lang="en-GB" b="1" u="sng" dirty="0" smtClean="0">
                <a:latin typeface="Arial" panose="020B0604020202020204" pitchFamily="34" charset="0"/>
                <a:cs typeface="Arial" panose="020B0604020202020204" pitchFamily="34" charset="0"/>
              </a:rPr>
              <a:t>Examples</a:t>
            </a:r>
          </a:p>
          <a:p>
            <a:r>
              <a:rPr lang="en-GB" b="1" dirty="0" smtClean="0">
                <a:latin typeface="Arial" panose="020B0604020202020204" pitchFamily="34" charset="0"/>
                <a:cs typeface="Arial" panose="020B0604020202020204" pitchFamily="34" charset="0"/>
              </a:rPr>
              <a:t>Digital </a:t>
            </a:r>
            <a:r>
              <a:rPr lang="en-GB" b="1" dirty="0">
                <a:latin typeface="Arial" panose="020B0604020202020204" pitchFamily="34" charset="0"/>
                <a:cs typeface="Arial" panose="020B0604020202020204" pitchFamily="34" charset="0"/>
              </a:rPr>
              <a:t>question paper </a:t>
            </a:r>
            <a:r>
              <a:rPr lang="en-GB" dirty="0">
                <a:latin typeface="Arial" panose="020B0604020202020204" pitchFamily="34" charset="0"/>
                <a:cs typeface="Arial" panose="020B0604020202020204" pitchFamily="34" charset="0"/>
              </a:rPr>
              <a:t>— this is the original question paper supplied as a PDF for on-screen display and completion.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Question </a:t>
            </a:r>
            <a:r>
              <a:rPr lang="en-GB" dirty="0">
                <a:latin typeface="Arial" panose="020B0604020202020204" pitchFamily="34" charset="0"/>
                <a:cs typeface="Arial" panose="020B0604020202020204" pitchFamily="34" charset="0"/>
              </a:rPr>
              <a:t>paper printed on a specified </a:t>
            </a:r>
            <a:r>
              <a:rPr lang="en-GB" b="1" dirty="0">
                <a:latin typeface="Arial" panose="020B0604020202020204" pitchFamily="34" charset="0"/>
                <a:cs typeface="Arial" panose="020B0604020202020204" pitchFamily="34" charset="0"/>
              </a:rPr>
              <a:t>colour</a:t>
            </a:r>
            <a:r>
              <a:rPr lang="en-GB" dirty="0">
                <a:latin typeface="Arial" panose="020B0604020202020204" pitchFamily="34" charset="0"/>
                <a:cs typeface="Arial" panose="020B0604020202020204" pitchFamily="34" charset="0"/>
              </a:rPr>
              <a:t>. </a:t>
            </a:r>
            <a:endParaRPr lang="en-GB"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Standard </a:t>
            </a:r>
            <a:r>
              <a:rPr lang="en-GB" b="1" dirty="0">
                <a:latin typeface="Arial" panose="020B0604020202020204" pitchFamily="34" charset="0"/>
                <a:cs typeface="Arial" panose="020B0604020202020204" pitchFamily="34" charset="0"/>
              </a:rPr>
              <a:t>large print question paper </a:t>
            </a:r>
            <a:r>
              <a:rPr lang="en-GB" dirty="0">
                <a:latin typeface="Arial" panose="020B0604020202020204" pitchFamily="34" charset="0"/>
                <a:cs typeface="Arial" panose="020B0604020202020204" pitchFamily="34" charset="0"/>
              </a:rPr>
              <a:t>— this is the original question paper enlarged to 18pt, in standard SQA font, on A3 white paper. </a:t>
            </a:r>
          </a:p>
          <a:p>
            <a:r>
              <a:rPr lang="en-GB" b="1" dirty="0" smtClean="0">
                <a:latin typeface="Arial" panose="020B0604020202020204" pitchFamily="34" charset="0"/>
                <a:cs typeface="Arial" panose="020B0604020202020204" pitchFamily="34" charset="0"/>
              </a:rPr>
              <a:t>Modified </a:t>
            </a:r>
            <a:r>
              <a:rPr lang="en-GB" b="1" dirty="0">
                <a:latin typeface="Arial" panose="020B0604020202020204" pitchFamily="34" charset="0"/>
                <a:cs typeface="Arial" panose="020B0604020202020204" pitchFamily="34" charset="0"/>
              </a:rPr>
              <a:t>large print question paper </a:t>
            </a:r>
            <a:r>
              <a:rPr lang="en-GB" dirty="0">
                <a:latin typeface="Arial" panose="020B0604020202020204" pitchFamily="34" charset="0"/>
                <a:cs typeface="Arial" panose="020B0604020202020204" pitchFamily="34" charset="0"/>
              </a:rPr>
              <a:t>— this is the question paper produced in one of the following font sizes: 14pt; 18pt; 24pt; 36pt and 48pt; and in one of the following font styles: SQA Standard; Arial; or Comic Sans font. In addition and where appropriate, visual content is appropriately modified. </a:t>
            </a:r>
          </a:p>
          <a:p>
            <a:r>
              <a:rPr lang="en-GB" b="1" dirty="0" err="1" smtClean="0">
                <a:latin typeface="Arial" panose="020B0604020202020204" pitchFamily="34" charset="0"/>
                <a:cs typeface="Arial" panose="020B0604020202020204" pitchFamily="34" charset="0"/>
              </a:rPr>
              <a:t>Brailled</a:t>
            </a:r>
            <a:r>
              <a:rPr lang="en-GB" dirty="0" smtClean="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question paper — this is the question paper produced in braille with visual content appropriately modified. </a:t>
            </a:r>
          </a:p>
          <a:p>
            <a:r>
              <a:rPr lang="en-GB" b="1" dirty="0" smtClean="0">
                <a:latin typeface="Arial" panose="020B0604020202020204" pitchFamily="34" charset="0"/>
                <a:cs typeface="Arial" panose="020B0604020202020204" pitchFamily="34" charset="0"/>
              </a:rPr>
              <a:t>Raised </a:t>
            </a:r>
            <a:r>
              <a:rPr lang="en-GB" b="1" dirty="0">
                <a:latin typeface="Arial" panose="020B0604020202020204" pitchFamily="34" charset="0"/>
                <a:cs typeface="Arial" panose="020B0604020202020204" pitchFamily="34" charset="0"/>
              </a:rPr>
              <a:t>diagrams </a:t>
            </a:r>
            <a:r>
              <a:rPr lang="en-GB" dirty="0">
                <a:latin typeface="Arial" panose="020B0604020202020204" pitchFamily="34" charset="0"/>
                <a:cs typeface="Arial" panose="020B0604020202020204" pitchFamily="34" charset="0"/>
              </a:rPr>
              <a:t>— these are adapted tactile diagrams supplied with braille question papers. They can also be supplied with a modified large print paper on request. </a:t>
            </a:r>
          </a:p>
          <a:p>
            <a:r>
              <a:rPr lang="en-GB" b="1" dirty="0" smtClean="0">
                <a:latin typeface="Arial" panose="020B0604020202020204" pitchFamily="34" charset="0"/>
                <a:cs typeface="Arial" panose="020B0604020202020204" pitchFamily="34" charset="0"/>
              </a:rPr>
              <a:t>Question </a:t>
            </a:r>
            <a:r>
              <a:rPr lang="en-GB" b="1" dirty="0">
                <a:latin typeface="Arial" panose="020B0604020202020204" pitchFamily="34" charset="0"/>
                <a:cs typeface="Arial" panose="020B0604020202020204" pitchFamily="34" charset="0"/>
              </a:rPr>
              <a:t>paper with double line spacing </a:t>
            </a:r>
            <a:r>
              <a:rPr lang="en-GB" dirty="0">
                <a:latin typeface="Arial" panose="020B0604020202020204" pitchFamily="34" charset="0"/>
                <a:cs typeface="Arial" panose="020B0604020202020204" pitchFamily="34" charset="0"/>
              </a:rPr>
              <a:t>— this is the question paper produced with double spacing between lines of text. Please remember that this increased line spacing will significantly increase the total number of pages in the question paper. </a:t>
            </a:r>
          </a:p>
          <a:p>
            <a:endParaRPr lang="en-GB" dirty="0"/>
          </a:p>
        </p:txBody>
      </p:sp>
    </p:spTree>
    <p:extLst>
      <p:ext uri="{BB962C8B-B14F-4D97-AF65-F5344CB8AC3E}">
        <p14:creationId xmlns:p14="http://schemas.microsoft.com/office/powerpoint/2010/main" val="3453592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Alternative Assessment Arrangements</a:t>
            </a:r>
            <a:endParaRPr lang="en-GB" dirty="0"/>
          </a:p>
        </p:txBody>
      </p:sp>
      <p:sp>
        <p:nvSpPr>
          <p:cNvPr id="3" name="Content Placeholder 2"/>
          <p:cNvSpPr>
            <a:spLocks noGrp="1"/>
          </p:cNvSpPr>
          <p:nvPr>
            <p:ph idx="1"/>
          </p:nvPr>
        </p:nvSpPr>
        <p:spPr/>
        <p:txBody>
          <a:bodyPr/>
          <a:lstStyle/>
          <a:p>
            <a:pPr marL="0" indent="0">
              <a:buNone/>
            </a:pPr>
            <a:r>
              <a:rPr lang="en-GB" dirty="0" smtClean="0"/>
              <a:t>Other forms of assistance </a:t>
            </a:r>
          </a:p>
          <a:p>
            <a:pPr marL="0" indent="0">
              <a:buNone/>
            </a:pPr>
            <a:endParaRPr lang="en-GB" dirty="0" smtClean="0"/>
          </a:p>
          <a:p>
            <a:r>
              <a:rPr lang="en-GB" dirty="0" smtClean="0"/>
              <a:t>Technological assistance</a:t>
            </a:r>
          </a:p>
          <a:p>
            <a:r>
              <a:rPr lang="en-GB" dirty="0" smtClean="0"/>
              <a:t>Extra Time</a:t>
            </a:r>
          </a:p>
          <a:p>
            <a:r>
              <a:rPr lang="en-GB" dirty="0" smtClean="0"/>
              <a:t>Live presentation</a:t>
            </a:r>
            <a:endParaRPr lang="en-GB" dirty="0"/>
          </a:p>
          <a:p>
            <a:pPr marL="0" indent="0">
              <a:buNone/>
            </a:pPr>
            <a:endParaRPr lang="en-GB" dirty="0" smtClean="0"/>
          </a:p>
          <a:p>
            <a:pPr marL="0" indent="0">
              <a:buNone/>
            </a:pPr>
            <a:r>
              <a:rPr lang="en-GB" dirty="0" smtClean="0"/>
              <a:t>Deadlines - extensions</a:t>
            </a:r>
            <a:endParaRPr lang="en-GB" dirty="0"/>
          </a:p>
        </p:txBody>
      </p:sp>
    </p:spTree>
    <p:extLst>
      <p:ext uri="{BB962C8B-B14F-4D97-AF65-F5344CB8AC3E}">
        <p14:creationId xmlns:p14="http://schemas.microsoft.com/office/powerpoint/2010/main" val="2648589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1063</Words>
  <Application>Microsoft Office PowerPoint</Application>
  <PresentationFormat>Widescreen</PresentationFormat>
  <Paragraphs>59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Alternative Assessment Arrangements</vt:lpstr>
      <vt:lpstr>Alternative Assessment Arrangements</vt:lpstr>
      <vt:lpstr>Alternative Assessment Arrangements</vt:lpstr>
      <vt:lpstr>Alternative Assessment Arrangements</vt:lpstr>
      <vt:lpstr>Alternative Assessment Arrangements</vt:lpstr>
      <vt:lpstr>Alternative Assessment Arrangements</vt:lpstr>
      <vt:lpstr>Alternative Assessment Arrangements</vt:lpstr>
      <vt:lpstr>Alternative Assessment Arrangements</vt:lpstr>
      <vt:lpstr>Alternative Assessment Arrangements</vt:lpstr>
      <vt:lpstr>Alternative Assessment Arrangements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Aberdeenshire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Assessment Arrangements</dc:title>
  <dc:creator>Angela Wotherspoon</dc:creator>
  <cp:lastModifiedBy>Angela Wotherspoon</cp:lastModifiedBy>
  <cp:revision>17</cp:revision>
  <dcterms:created xsi:type="dcterms:W3CDTF">2016-11-21T10:56:59Z</dcterms:created>
  <dcterms:modified xsi:type="dcterms:W3CDTF">2016-11-22T16:22:09Z</dcterms:modified>
</cp:coreProperties>
</file>